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6"/>
  </p:notesMasterIdLst>
  <p:sldIdLst>
    <p:sldId id="257"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4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54" autoAdjust="0"/>
    <p:restoredTop sz="93883" autoAdjust="0"/>
  </p:normalViewPr>
  <p:slideViewPr>
    <p:cSldViewPr snapToGrid="0" snapToObjects="1">
      <p:cViewPr varScale="1">
        <p:scale>
          <a:sx n="86" d="100"/>
          <a:sy n="86" d="100"/>
        </p:scale>
        <p:origin x="1646"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Druce" userId="0e1c91bd-b437-4b7f-bd1c-66592019b490" providerId="ADAL" clId="{E26ABBA3-391B-46B0-8B30-7AB992D54606}"/>
    <pc:docChg chg="undo modSld modMainMaster modNotesMaster">
      <pc:chgData name="Sam Druce" userId="0e1c91bd-b437-4b7f-bd1c-66592019b490" providerId="ADAL" clId="{E26ABBA3-391B-46B0-8B30-7AB992D54606}" dt="2022-10-03T13:50:47.720" v="139"/>
      <pc:docMkLst>
        <pc:docMk/>
      </pc:docMkLst>
      <pc:sldChg chg="modSp modNotes">
        <pc:chgData name="Sam Druce" userId="0e1c91bd-b437-4b7f-bd1c-66592019b490" providerId="ADAL" clId="{E26ABBA3-391B-46B0-8B30-7AB992D54606}" dt="2022-10-03T13:50:47.720" v="139"/>
        <pc:sldMkLst>
          <pc:docMk/>
          <pc:sldMk cId="1861027586" sldId="257"/>
        </pc:sldMkLst>
        <pc:spChg chg="mod">
          <ac:chgData name="Sam Druce" userId="0e1c91bd-b437-4b7f-bd1c-66592019b490" providerId="ADAL" clId="{E26ABBA3-391B-46B0-8B30-7AB992D54606}" dt="2022-09-26T14:49:10.570" v="73" actId="1076"/>
          <ac:spMkLst>
            <pc:docMk/>
            <pc:sldMk cId="1861027586" sldId="257"/>
            <ac:spMk id="6" creationId="{8E698D11-B899-4899-9DB6-BB6C057C5CD7}"/>
          </ac:spMkLst>
        </pc:spChg>
        <pc:graphicFrameChg chg="mod modGraphic">
          <ac:chgData name="Sam Druce" userId="0e1c91bd-b437-4b7f-bd1c-66592019b490" providerId="ADAL" clId="{E26ABBA3-391B-46B0-8B30-7AB992D54606}" dt="2022-09-26T14:53:02.152" v="128" actId="1076"/>
          <ac:graphicFrameMkLst>
            <pc:docMk/>
            <pc:sldMk cId="1861027586" sldId="257"/>
            <ac:graphicFrameMk id="7" creationId="{FDDFDC98-E928-4C95-BA57-9A64CCB2B638}"/>
          </ac:graphicFrameMkLst>
        </pc:graphicFrameChg>
        <pc:graphicFrameChg chg="mod modGraphic">
          <ac:chgData name="Sam Druce" userId="0e1c91bd-b437-4b7f-bd1c-66592019b490" providerId="ADAL" clId="{E26ABBA3-391B-46B0-8B30-7AB992D54606}" dt="2022-09-26T14:53:08.793" v="131" actId="403"/>
          <ac:graphicFrameMkLst>
            <pc:docMk/>
            <pc:sldMk cId="1861027586" sldId="257"/>
            <ac:graphicFrameMk id="8" creationId="{36569B5E-F9DA-4B6C-84DE-CC1A5AA6897F}"/>
          </ac:graphicFrameMkLst>
        </pc:graphicFrameChg>
        <pc:graphicFrameChg chg="mod modGraphic">
          <ac:chgData name="Sam Druce" userId="0e1c91bd-b437-4b7f-bd1c-66592019b490" providerId="ADAL" clId="{E26ABBA3-391B-46B0-8B30-7AB992D54606}" dt="2022-09-26T14:53:34.428" v="136" actId="14100"/>
          <ac:graphicFrameMkLst>
            <pc:docMk/>
            <pc:sldMk cId="1861027586" sldId="257"/>
            <ac:graphicFrameMk id="9" creationId="{F84A3A04-6D43-4BE4-A292-E69F63DA3C65}"/>
          </ac:graphicFrameMkLst>
        </pc:graphicFrameChg>
        <pc:graphicFrameChg chg="mod modGraphic">
          <ac:chgData name="Sam Druce" userId="0e1c91bd-b437-4b7f-bd1c-66592019b490" providerId="ADAL" clId="{E26ABBA3-391B-46B0-8B30-7AB992D54606}" dt="2022-10-03T13:50:47.720" v="139"/>
          <ac:graphicFrameMkLst>
            <pc:docMk/>
            <pc:sldMk cId="1861027586" sldId="257"/>
            <ac:graphicFrameMk id="11" creationId="{7B1FE66F-7EA8-4EE6-A2BE-102CF6DF7837}"/>
          </ac:graphicFrameMkLst>
        </pc:graphicFrameChg>
        <pc:graphicFrameChg chg="mod modGraphic">
          <ac:chgData name="Sam Druce" userId="0e1c91bd-b437-4b7f-bd1c-66592019b490" providerId="ADAL" clId="{E26ABBA3-391B-46B0-8B30-7AB992D54606}" dt="2022-09-26T14:51:44.490" v="107"/>
          <ac:graphicFrameMkLst>
            <pc:docMk/>
            <pc:sldMk cId="1861027586" sldId="257"/>
            <ac:graphicFrameMk id="12" creationId="{97E09E5D-9496-43C1-9882-6832637E7A77}"/>
          </ac:graphicFrameMkLst>
        </pc:graphicFrameChg>
        <pc:graphicFrameChg chg="mod modGraphic">
          <ac:chgData name="Sam Druce" userId="0e1c91bd-b437-4b7f-bd1c-66592019b490" providerId="ADAL" clId="{E26ABBA3-391B-46B0-8B30-7AB992D54606}" dt="2022-09-26T14:52:27.296" v="118" actId="1076"/>
          <ac:graphicFrameMkLst>
            <pc:docMk/>
            <pc:sldMk cId="1861027586" sldId="257"/>
            <ac:graphicFrameMk id="13" creationId="{F65BEDFC-7C9B-4C2B-9579-867E3215F52A}"/>
          </ac:graphicFrameMkLst>
        </pc:graphicFrameChg>
        <pc:picChg chg="mod">
          <ac:chgData name="Sam Druce" userId="0e1c91bd-b437-4b7f-bd1c-66592019b490" providerId="ADAL" clId="{E26ABBA3-391B-46B0-8B30-7AB992D54606}" dt="2022-09-26T14:49:08.360" v="72" actId="1076"/>
          <ac:picMkLst>
            <pc:docMk/>
            <pc:sldMk cId="1861027586" sldId="257"/>
            <ac:picMk id="4" creationId="{93B0094B-065F-4E53-BA8C-0EFED0D33610}"/>
          </ac:picMkLst>
        </pc:picChg>
        <pc:picChg chg="mod">
          <ac:chgData name="Sam Druce" userId="0e1c91bd-b437-4b7f-bd1c-66592019b490" providerId="ADAL" clId="{E26ABBA3-391B-46B0-8B30-7AB992D54606}" dt="2022-09-26T14:53:35.639" v="137" actId="1076"/>
          <ac:picMkLst>
            <pc:docMk/>
            <pc:sldMk cId="1861027586" sldId="257"/>
            <ac:picMk id="5" creationId="{1473D072-99DD-46C1-84C6-DB0BD18EDE1F}"/>
          </ac:picMkLst>
        </pc:picChg>
      </pc:sldChg>
    </pc:docChg>
  </pc:docChgLst>
  <pc:docChgLst>
    <pc:chgData name="Sam Druce" userId="0e1c91bd-b437-4b7f-bd1c-66592019b490" providerId="ADAL" clId="{00688F04-C9EA-4A1D-9CCB-FB8501694F57}"/>
    <pc:docChg chg="undo custSel modSld">
      <pc:chgData name="Sam Druce" userId="0e1c91bd-b437-4b7f-bd1c-66592019b490" providerId="ADAL" clId="{00688F04-C9EA-4A1D-9CCB-FB8501694F57}" dt="2022-07-13T19:22:51.362" v="1474" actId="20577"/>
      <pc:docMkLst>
        <pc:docMk/>
      </pc:docMkLst>
      <pc:sldChg chg="modSp">
        <pc:chgData name="Sam Druce" userId="0e1c91bd-b437-4b7f-bd1c-66592019b490" providerId="ADAL" clId="{00688F04-C9EA-4A1D-9CCB-FB8501694F57}" dt="2022-07-13T19:22:51.362" v="1474" actId="20577"/>
        <pc:sldMkLst>
          <pc:docMk/>
          <pc:sldMk cId="1861027586" sldId="257"/>
        </pc:sldMkLst>
        <pc:spChg chg="mod">
          <ac:chgData name="Sam Druce" userId="0e1c91bd-b437-4b7f-bd1c-66592019b490" providerId="ADAL" clId="{00688F04-C9EA-4A1D-9CCB-FB8501694F57}" dt="2022-07-13T19:21:31.895" v="1446" actId="14100"/>
          <ac:spMkLst>
            <pc:docMk/>
            <pc:sldMk cId="1861027586" sldId="257"/>
            <ac:spMk id="6" creationId="{8E698D11-B899-4899-9DB6-BB6C057C5CD7}"/>
          </ac:spMkLst>
        </pc:spChg>
        <pc:graphicFrameChg chg="mod modGraphic">
          <ac:chgData name="Sam Druce" userId="0e1c91bd-b437-4b7f-bd1c-66592019b490" providerId="ADAL" clId="{00688F04-C9EA-4A1D-9CCB-FB8501694F57}" dt="2022-07-13T19:18:54.274" v="1423" actId="14100"/>
          <ac:graphicFrameMkLst>
            <pc:docMk/>
            <pc:sldMk cId="1861027586" sldId="257"/>
            <ac:graphicFrameMk id="7" creationId="{FDDFDC98-E928-4C95-BA57-9A64CCB2B638}"/>
          </ac:graphicFrameMkLst>
        </pc:graphicFrameChg>
        <pc:graphicFrameChg chg="mod modGraphic">
          <ac:chgData name="Sam Druce" userId="0e1c91bd-b437-4b7f-bd1c-66592019b490" providerId="ADAL" clId="{00688F04-C9EA-4A1D-9CCB-FB8501694F57}" dt="2022-07-13T19:20:53.252" v="1442" actId="1076"/>
          <ac:graphicFrameMkLst>
            <pc:docMk/>
            <pc:sldMk cId="1861027586" sldId="257"/>
            <ac:graphicFrameMk id="8" creationId="{36569B5E-F9DA-4B6C-84DE-CC1A5AA6897F}"/>
          </ac:graphicFrameMkLst>
        </pc:graphicFrameChg>
        <pc:graphicFrameChg chg="mod modGraphic">
          <ac:chgData name="Sam Druce" userId="0e1c91bd-b437-4b7f-bd1c-66592019b490" providerId="ADAL" clId="{00688F04-C9EA-4A1D-9CCB-FB8501694F57}" dt="2022-07-13T19:20:56.649" v="1443" actId="1076"/>
          <ac:graphicFrameMkLst>
            <pc:docMk/>
            <pc:sldMk cId="1861027586" sldId="257"/>
            <ac:graphicFrameMk id="9" creationId="{F84A3A04-6D43-4BE4-A292-E69F63DA3C65}"/>
          </ac:graphicFrameMkLst>
        </pc:graphicFrameChg>
        <pc:graphicFrameChg chg="mod modGraphic">
          <ac:chgData name="Sam Druce" userId="0e1c91bd-b437-4b7f-bd1c-66592019b490" providerId="ADAL" clId="{00688F04-C9EA-4A1D-9CCB-FB8501694F57}" dt="2022-07-13T19:22:51.362" v="1474" actId="20577"/>
          <ac:graphicFrameMkLst>
            <pc:docMk/>
            <pc:sldMk cId="1861027586" sldId="257"/>
            <ac:graphicFrameMk id="11" creationId="{7B1FE66F-7EA8-4EE6-A2BE-102CF6DF7837}"/>
          </ac:graphicFrameMkLst>
        </pc:graphicFrameChg>
        <pc:picChg chg="mod">
          <ac:chgData name="Sam Druce" userId="0e1c91bd-b437-4b7f-bd1c-66592019b490" providerId="ADAL" clId="{00688F04-C9EA-4A1D-9CCB-FB8501694F57}" dt="2022-07-13T19:10:01.493" v="1369" actId="1076"/>
          <ac:picMkLst>
            <pc:docMk/>
            <pc:sldMk cId="1861027586" sldId="257"/>
            <ac:picMk id="5" creationId="{1473D072-99DD-46C1-84C6-DB0BD18EDE1F}"/>
          </ac:picMkLst>
        </pc:picChg>
      </pc:sldChg>
    </pc:docChg>
  </pc:docChgLst>
  <pc:docChgLst>
    <pc:chgData name="Sam Druce" userId="0e1c91bd-b437-4b7f-bd1c-66592019b490" providerId="ADAL" clId="{B25C0476-EE03-4007-B056-C5695C2BD0A3}"/>
    <pc:docChg chg="custSel modSld">
      <pc:chgData name="Sam Druce" userId="0e1c91bd-b437-4b7f-bd1c-66592019b490" providerId="ADAL" clId="{B25C0476-EE03-4007-B056-C5695C2BD0A3}" dt="2022-09-05T14:05:28.285" v="474" actId="1076"/>
      <pc:docMkLst>
        <pc:docMk/>
      </pc:docMkLst>
      <pc:sldChg chg="modSp">
        <pc:chgData name="Sam Druce" userId="0e1c91bd-b437-4b7f-bd1c-66592019b490" providerId="ADAL" clId="{B25C0476-EE03-4007-B056-C5695C2BD0A3}" dt="2022-09-05T14:05:28.285" v="474" actId="1076"/>
        <pc:sldMkLst>
          <pc:docMk/>
          <pc:sldMk cId="1861027586" sldId="257"/>
        </pc:sldMkLst>
        <pc:graphicFrameChg chg="mod modGraphic">
          <ac:chgData name="Sam Druce" userId="0e1c91bd-b437-4b7f-bd1c-66592019b490" providerId="ADAL" clId="{B25C0476-EE03-4007-B056-C5695C2BD0A3}" dt="2022-09-05T14:05:28.285" v="474" actId="1076"/>
          <ac:graphicFrameMkLst>
            <pc:docMk/>
            <pc:sldMk cId="1861027586" sldId="257"/>
            <ac:graphicFrameMk id="7" creationId="{FDDFDC98-E928-4C95-BA57-9A64CCB2B638}"/>
          </ac:graphicFrameMkLst>
        </pc:graphicFrameChg>
        <pc:graphicFrameChg chg="modGraphic">
          <ac:chgData name="Sam Druce" userId="0e1c91bd-b437-4b7f-bd1c-66592019b490" providerId="ADAL" clId="{B25C0476-EE03-4007-B056-C5695C2BD0A3}" dt="2022-09-05T14:05:18.084" v="473" actId="14100"/>
          <ac:graphicFrameMkLst>
            <pc:docMk/>
            <pc:sldMk cId="1861027586" sldId="257"/>
            <ac:graphicFrameMk id="8" creationId="{36569B5E-F9DA-4B6C-84DE-CC1A5AA6897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9F8CB8-1406-4042-AD03-B07DB7132EA8}"/>
              </a:ext>
            </a:extLst>
          </p:cNvPr>
          <p:cNvSpPr>
            <a:spLocks noGrp="1"/>
          </p:cNvSpPr>
          <p:nvPr>
            <p:ph type="hdr" sz="quarter"/>
          </p:nvPr>
        </p:nvSpPr>
        <p:spPr>
          <a:xfrm>
            <a:off x="0" y="0"/>
            <a:ext cx="2946400" cy="497212"/>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098464-2BA2-46E1-AD4D-1619B4AED085}"/>
              </a:ext>
            </a:extLst>
          </p:cNvPr>
          <p:cNvSpPr>
            <a:spLocks noGrp="1"/>
          </p:cNvSpPr>
          <p:nvPr>
            <p:ph type="dt" idx="1"/>
          </p:nvPr>
        </p:nvSpPr>
        <p:spPr>
          <a:xfrm>
            <a:off x="3849688" y="0"/>
            <a:ext cx="2946400" cy="497212"/>
          </a:xfrm>
          <a:prstGeom prst="rect">
            <a:avLst/>
          </a:prstGeom>
        </p:spPr>
        <p:txBody>
          <a:bodyPr vert="horz" lIns="91440" tIns="45720" rIns="91440" bIns="45720" rtlCol="0"/>
          <a:lstStyle>
            <a:lvl1pPr algn="r">
              <a:defRPr sz="1200"/>
            </a:lvl1pPr>
          </a:lstStyle>
          <a:p>
            <a:fld id="{7D57DDF2-6471-4C4D-8D6A-15296D48247E}" type="datetimeFigureOut">
              <a:rPr lang="en-GB" smtClean="0"/>
              <a:t>02/10/2022</a:t>
            </a:fld>
            <a:endParaRPr lang="en-GB"/>
          </a:p>
        </p:txBody>
      </p:sp>
      <p:sp>
        <p:nvSpPr>
          <p:cNvPr id="4" name="Slide Image Placeholder 3">
            <a:extLst>
              <a:ext uri="{FF2B5EF4-FFF2-40B4-BE49-F238E27FC236}">
                <a16:creationId xmlns:a16="http://schemas.microsoft.com/office/drawing/2014/main" id="{A8FC9853-C9C9-4E5D-962A-449BCB322174}"/>
              </a:ext>
            </a:extLst>
          </p:cNvPr>
          <p:cNvSpPr>
            <a:spLocks noGrp="1" noRot="1" noChangeAspect="1"/>
          </p:cNvSpPr>
          <p:nvPr>
            <p:ph type="sldImg" idx="2"/>
          </p:nvPr>
        </p:nvSpPr>
        <p:spPr>
          <a:xfrm>
            <a:off x="979488" y="1239838"/>
            <a:ext cx="4838700" cy="33512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1DFA7635-0ED8-42DF-AD6A-35CEFD2EA180}"/>
              </a:ext>
            </a:extLst>
          </p:cNvPr>
          <p:cNvSpPr>
            <a:spLocks noGrp="1"/>
          </p:cNvSpPr>
          <p:nvPr>
            <p:ph type="body" sz="quarter" idx="3"/>
          </p:nvPr>
        </p:nvSpPr>
        <p:spPr>
          <a:xfrm>
            <a:off x="679450" y="4777064"/>
            <a:ext cx="5438775" cy="390894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D7D7621C-7ECA-47B9-92F4-F5B87B89EBB8}"/>
              </a:ext>
            </a:extLst>
          </p:cNvPr>
          <p:cNvSpPr>
            <a:spLocks noGrp="1"/>
          </p:cNvSpPr>
          <p:nvPr>
            <p:ph type="ftr" sz="quarter" idx="4"/>
          </p:nvPr>
        </p:nvSpPr>
        <p:spPr>
          <a:xfrm>
            <a:off x="0" y="9429427"/>
            <a:ext cx="2946400" cy="4972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D9313D69-4280-4BC5-8C27-2E10F75FA1A8}"/>
              </a:ext>
            </a:extLst>
          </p:cNvPr>
          <p:cNvSpPr>
            <a:spLocks noGrp="1"/>
          </p:cNvSpPr>
          <p:nvPr>
            <p:ph type="sldNum" sz="quarter" idx="5"/>
          </p:nvPr>
        </p:nvSpPr>
        <p:spPr>
          <a:xfrm>
            <a:off x="3849688" y="9429427"/>
            <a:ext cx="2946400" cy="497212"/>
          </a:xfrm>
          <a:prstGeom prst="rect">
            <a:avLst/>
          </a:prstGeom>
        </p:spPr>
        <p:txBody>
          <a:bodyPr vert="horz" lIns="91440" tIns="45720" rIns="91440" bIns="45720" rtlCol="0" anchor="b"/>
          <a:lstStyle>
            <a:lvl1pPr algn="r">
              <a:defRPr sz="1200"/>
            </a:lvl1pPr>
          </a:lstStyle>
          <a:p>
            <a:fld id="{9CFE6A30-92E7-4509-8E66-49D7C7F1B2C7}"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39838"/>
            <a:ext cx="4838700" cy="33512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1DFEF6A-876B-437D-8B1D-2DA62EB2680C}" type="slidenum">
              <a:rPr lang="en-GB" smtClean="0"/>
              <a:t>1</a:t>
            </a:fld>
            <a:endParaRPr lang="en-GB"/>
          </a:p>
        </p:txBody>
      </p:sp>
    </p:spTree>
    <p:extLst>
      <p:ext uri="{BB962C8B-B14F-4D97-AF65-F5344CB8AC3E}">
        <p14:creationId xmlns:p14="http://schemas.microsoft.com/office/powerpoint/2010/main" val="741129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254799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171538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71330D-0B10-A240-8C43-995877FA8AF0}"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125177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71330D-0B10-A240-8C43-995877FA8AF0}"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712660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71330D-0B10-A240-8C43-995877FA8AF0}" type="datetimeFigureOut">
              <a:rPr lang="en-US" smtClean="0"/>
              <a:t>10/2/2022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43515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1330D-0B10-A240-8C43-995877FA8AF0}" type="datetimeFigureOut">
              <a:rPr lang="en-US" smtClean="0"/>
              <a:t>10/2/2022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3204405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1330D-0B10-A240-8C43-995877FA8AF0}" type="datetimeFigureOut">
              <a:rPr lang="en-US" smtClean="0"/>
              <a:t>10/2/2022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375879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1330D-0B10-A240-8C43-995877FA8AF0}"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97591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1330D-0B10-A240-8C43-995877FA8AF0}"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439998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965562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476087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71330D-0B10-A240-8C43-995877FA8AF0}" type="datetimeFigureOut">
              <a:rPr lang="en-US" smtClean="0"/>
              <a:t>10/2/2022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12EC8B-8D80-7D46-801F-025A3F6234F3}" type="slidenum">
              <a:rPr lang="en-US" smtClean="0"/>
              <a:t>‹#›</a:t>
            </a:fld>
            <a:endParaRPr lang="en-US"/>
          </a:p>
        </p:txBody>
      </p:sp>
    </p:spTree>
    <p:extLst>
      <p:ext uri="{BB962C8B-B14F-4D97-AF65-F5344CB8AC3E}">
        <p14:creationId xmlns:p14="http://schemas.microsoft.com/office/powerpoint/2010/main" val="33306264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B0094B-065F-4E53-BA8C-0EFED0D3361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611387" y="100843"/>
            <a:ext cx="1112198" cy="258460"/>
          </a:xfrm>
          <a:prstGeom prst="rect">
            <a:avLst/>
          </a:prstGeom>
          <a:noFill/>
        </p:spPr>
      </p:pic>
      <p:sp>
        <p:nvSpPr>
          <p:cNvPr id="6" name="TextBox 5">
            <a:extLst>
              <a:ext uri="{FF2B5EF4-FFF2-40B4-BE49-F238E27FC236}">
                <a16:creationId xmlns:a16="http://schemas.microsoft.com/office/drawing/2014/main" id="{8E698D11-B899-4899-9DB6-BB6C057C5CD7}"/>
              </a:ext>
            </a:extLst>
          </p:cNvPr>
          <p:cNvSpPr txBox="1"/>
          <p:nvPr/>
        </p:nvSpPr>
        <p:spPr>
          <a:xfrm>
            <a:off x="5484450" y="119665"/>
            <a:ext cx="2931620" cy="317459"/>
          </a:xfrm>
          <a:prstGeom prst="rect">
            <a:avLst/>
          </a:prstGeom>
          <a:solidFill>
            <a:srgbClr val="FF0000"/>
          </a:solidFill>
          <a:ln>
            <a:solidFill>
              <a:schemeClr val="tx1"/>
            </a:solidFill>
          </a:ln>
        </p:spPr>
        <p:txBody>
          <a:bodyPr wrap="square" rtlCol="0">
            <a:spAutoFit/>
          </a:bodyPr>
          <a:lstStyle/>
          <a:p>
            <a:r>
              <a:rPr lang="en-GB" sz="1463" b="1" dirty="0">
                <a:solidFill>
                  <a:schemeClr val="bg1"/>
                </a:solidFill>
              </a:rPr>
              <a:t>Year 6 – World War I and II </a:t>
            </a:r>
          </a:p>
        </p:txBody>
      </p:sp>
      <p:graphicFrame>
        <p:nvGraphicFramePr>
          <p:cNvPr id="8" name="Table 7">
            <a:extLst>
              <a:ext uri="{FF2B5EF4-FFF2-40B4-BE49-F238E27FC236}">
                <a16:creationId xmlns:a16="http://schemas.microsoft.com/office/drawing/2014/main" id="{36569B5E-F9DA-4B6C-84DE-CC1A5AA6897F}"/>
              </a:ext>
            </a:extLst>
          </p:cNvPr>
          <p:cNvGraphicFramePr>
            <a:graphicFrameLocks noGrp="1"/>
          </p:cNvGraphicFramePr>
          <p:nvPr>
            <p:extLst>
              <p:ext uri="{D42A27DB-BD31-4B8C-83A1-F6EECF244321}">
                <p14:modId xmlns:p14="http://schemas.microsoft.com/office/powerpoint/2010/main" val="2403840972"/>
              </p:ext>
            </p:extLst>
          </p:nvPr>
        </p:nvGraphicFramePr>
        <p:xfrm>
          <a:off x="182415" y="83575"/>
          <a:ext cx="3997174" cy="2952541"/>
        </p:xfrm>
        <a:graphic>
          <a:graphicData uri="http://schemas.openxmlformats.org/drawingml/2006/table">
            <a:tbl>
              <a:tblPr firstRow="1" bandRow="1">
                <a:tableStyleId>{7E9639D4-E3E2-4D34-9284-5A2195B3D0D7}</a:tableStyleId>
              </a:tblPr>
              <a:tblGrid>
                <a:gridCol w="3997174">
                  <a:extLst>
                    <a:ext uri="{9D8B030D-6E8A-4147-A177-3AD203B41FA5}">
                      <a16:colId xmlns:a16="http://schemas.microsoft.com/office/drawing/2014/main" val="1356010299"/>
                    </a:ext>
                  </a:extLst>
                </a:gridCol>
              </a:tblGrid>
              <a:tr h="324283">
                <a:tc>
                  <a:txBody>
                    <a:bodyPr/>
                    <a:lstStyle/>
                    <a:p>
                      <a:r>
                        <a:rPr lang="en-GB" sz="1300" dirty="0"/>
                        <a:t>Key Learning </a:t>
                      </a:r>
                    </a:p>
                  </a:txBody>
                  <a:tcPr marL="74295" marR="74295" marT="37148" marB="37148">
                    <a:solidFill>
                      <a:srgbClr val="FF0000"/>
                    </a:solidFill>
                  </a:tcPr>
                </a:tc>
                <a:extLst>
                  <a:ext uri="{0D108BD9-81ED-4DB2-BD59-A6C34878D82A}">
                    <a16:rowId xmlns:a16="http://schemas.microsoft.com/office/drawing/2014/main" val="2079999160"/>
                  </a:ext>
                </a:extLst>
              </a:tr>
              <a:tr h="2628258">
                <a:tc>
                  <a:txBody>
                    <a:bodyPr/>
                    <a:lstStyle/>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WWI started in 1914 due to the assassination of Archduke Franz Ferdinand, and ended on the 11</a:t>
                      </a:r>
                      <a:r>
                        <a:rPr lang="en-GB" sz="1100" kern="1200" baseline="30000" dirty="0">
                          <a:solidFill>
                            <a:schemeClr val="tx1"/>
                          </a:solidFill>
                          <a:effectLst/>
                          <a:latin typeface="+mn-lt"/>
                          <a:ea typeface="+mn-ea"/>
                          <a:cs typeface="+mn-cs"/>
                        </a:rPr>
                        <a:t>th</a:t>
                      </a:r>
                      <a:r>
                        <a:rPr lang="en-GB" sz="1100" kern="1200" dirty="0">
                          <a:solidFill>
                            <a:schemeClr val="tx1"/>
                          </a:solidFill>
                          <a:effectLst/>
                          <a:latin typeface="+mn-lt"/>
                          <a:ea typeface="+mn-ea"/>
                          <a:cs typeface="+mn-cs"/>
                        </a:rPr>
                        <a:t> November 1918.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The allied forces were France, UK, Italy, Russia and USA and the opposition, called the central powers, were Germany, Austria, The Ottoman Empire (Turkey) and Bulgaria.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WW2 started in 1939 when Germany decided to invade Poland. The fighting ended in Europe in May 1945 after Germany surrendered and in September when Japan surrendered.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The main countries involved were France, UK, Soviet Union and USA, known as the allied powers. The main opposition countries were Germany, Italy, Bulgaria and Japan, known as the axis powers.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During the Blitz, there were many air raids where Germany frequently bombed London and other large cities, meaning many children had to be evacuated to the countryside.</a:t>
                      </a:r>
                    </a:p>
                  </a:txBody>
                  <a:tcPr marL="74295" marR="74295" marT="37148" marB="37148"/>
                </a:tc>
                <a:extLst>
                  <a:ext uri="{0D108BD9-81ED-4DB2-BD59-A6C34878D82A}">
                    <a16:rowId xmlns:a16="http://schemas.microsoft.com/office/drawing/2014/main" val="929185277"/>
                  </a:ext>
                </a:extLst>
              </a:tr>
            </a:tbl>
          </a:graphicData>
        </a:graphic>
      </p:graphicFrame>
      <p:graphicFrame>
        <p:nvGraphicFramePr>
          <p:cNvPr id="7" name="Table 6">
            <a:extLst>
              <a:ext uri="{FF2B5EF4-FFF2-40B4-BE49-F238E27FC236}">
                <a16:creationId xmlns:a16="http://schemas.microsoft.com/office/drawing/2014/main" id="{FDDFDC98-E928-4C95-BA57-9A64CCB2B638}"/>
              </a:ext>
            </a:extLst>
          </p:cNvPr>
          <p:cNvGraphicFramePr>
            <a:graphicFrameLocks noGrp="1"/>
          </p:cNvGraphicFramePr>
          <p:nvPr>
            <p:extLst>
              <p:ext uri="{D42A27DB-BD31-4B8C-83A1-F6EECF244321}">
                <p14:modId xmlns:p14="http://schemas.microsoft.com/office/powerpoint/2010/main" val="542496753"/>
              </p:ext>
            </p:extLst>
          </p:nvPr>
        </p:nvGraphicFramePr>
        <p:xfrm>
          <a:off x="173311" y="3126422"/>
          <a:ext cx="5198789" cy="1017273"/>
        </p:xfrm>
        <a:graphic>
          <a:graphicData uri="http://schemas.openxmlformats.org/drawingml/2006/table">
            <a:tbl>
              <a:tblPr firstRow="1" bandRow="1">
                <a:tableStyleId>{7E9639D4-E3E2-4D34-9284-5A2195B3D0D7}</a:tableStyleId>
              </a:tblPr>
              <a:tblGrid>
                <a:gridCol w="5198789">
                  <a:extLst>
                    <a:ext uri="{9D8B030D-6E8A-4147-A177-3AD203B41FA5}">
                      <a16:colId xmlns:a16="http://schemas.microsoft.com/office/drawing/2014/main" val="1356010299"/>
                    </a:ext>
                  </a:extLst>
                </a:gridCol>
              </a:tblGrid>
              <a:tr h="272417">
                <a:tc>
                  <a:txBody>
                    <a:bodyPr/>
                    <a:lstStyle/>
                    <a:p>
                      <a:r>
                        <a:rPr lang="en-GB" sz="1300" dirty="0"/>
                        <a:t>Local Heritage </a:t>
                      </a:r>
                    </a:p>
                  </a:txBody>
                  <a:tcPr marL="74295" marR="74295" marT="37148" marB="37148">
                    <a:solidFill>
                      <a:srgbClr val="FF0000"/>
                    </a:solidFill>
                  </a:tcPr>
                </a:tc>
                <a:extLst>
                  <a:ext uri="{0D108BD9-81ED-4DB2-BD59-A6C34878D82A}">
                    <a16:rowId xmlns:a16="http://schemas.microsoft.com/office/drawing/2014/main" val="2079999160"/>
                  </a:ext>
                </a:extLst>
              </a:tr>
              <a:tr h="619125">
                <a:tc>
                  <a:txBody>
                    <a:bodyPr/>
                    <a:lstStyle/>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WWI – Oswestry Hillfort was used as a training facility to simulate trench warfare. Wilfred Owen would have been in attendance at this training facility.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Park Hall was a WWII army base where soldiers and their families lived. </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Children who were evacuated from large cities would have ended up in Whittington. </a:t>
                      </a:r>
                    </a:p>
                  </a:txBody>
                  <a:tcPr marL="74295" marR="74295" marT="37148" marB="37148"/>
                </a:tc>
                <a:extLst>
                  <a:ext uri="{0D108BD9-81ED-4DB2-BD59-A6C34878D82A}">
                    <a16:rowId xmlns:a16="http://schemas.microsoft.com/office/drawing/2014/main" val="929185277"/>
                  </a:ext>
                </a:extLst>
              </a:tr>
            </a:tbl>
          </a:graphicData>
        </a:graphic>
      </p:graphicFrame>
      <p:graphicFrame>
        <p:nvGraphicFramePr>
          <p:cNvPr id="9" name="Table 8">
            <a:extLst>
              <a:ext uri="{FF2B5EF4-FFF2-40B4-BE49-F238E27FC236}">
                <a16:creationId xmlns:a16="http://schemas.microsoft.com/office/drawing/2014/main" id="{F84A3A04-6D43-4BE4-A292-E69F63DA3C65}"/>
              </a:ext>
            </a:extLst>
          </p:cNvPr>
          <p:cNvGraphicFramePr>
            <a:graphicFrameLocks noGrp="1"/>
          </p:cNvGraphicFramePr>
          <p:nvPr>
            <p:extLst>
              <p:ext uri="{D42A27DB-BD31-4B8C-83A1-F6EECF244321}">
                <p14:modId xmlns:p14="http://schemas.microsoft.com/office/powerpoint/2010/main" val="993106690"/>
              </p:ext>
            </p:extLst>
          </p:nvPr>
        </p:nvGraphicFramePr>
        <p:xfrm>
          <a:off x="4245254" y="83574"/>
          <a:ext cx="1126846" cy="2659625"/>
        </p:xfrm>
        <a:graphic>
          <a:graphicData uri="http://schemas.openxmlformats.org/drawingml/2006/table">
            <a:tbl>
              <a:tblPr firstRow="1" bandRow="1">
                <a:tableStyleId>{7E9639D4-E3E2-4D34-9284-5A2195B3D0D7}</a:tableStyleId>
              </a:tblPr>
              <a:tblGrid>
                <a:gridCol w="1126846">
                  <a:extLst>
                    <a:ext uri="{9D8B030D-6E8A-4147-A177-3AD203B41FA5}">
                      <a16:colId xmlns:a16="http://schemas.microsoft.com/office/drawing/2014/main" val="1356010299"/>
                    </a:ext>
                  </a:extLst>
                </a:gridCol>
              </a:tblGrid>
              <a:tr h="765087">
                <a:tc>
                  <a:txBody>
                    <a:bodyPr/>
                    <a:lstStyle/>
                    <a:p>
                      <a:pPr algn="ctr"/>
                      <a:r>
                        <a:rPr lang="en-GB" sz="1300" dirty="0"/>
                        <a:t>Exciting Reads</a:t>
                      </a:r>
                    </a:p>
                  </a:txBody>
                  <a:tcPr marL="74295" marR="74295" marT="37148" marB="37148">
                    <a:solidFill>
                      <a:srgbClr val="FF0000"/>
                    </a:solidFill>
                  </a:tcPr>
                </a:tc>
                <a:extLst>
                  <a:ext uri="{0D108BD9-81ED-4DB2-BD59-A6C34878D82A}">
                    <a16:rowId xmlns:a16="http://schemas.microsoft.com/office/drawing/2014/main" val="2079999160"/>
                  </a:ext>
                </a:extLst>
              </a:tr>
              <a:tr h="1894538">
                <a:tc>
                  <a:txBody>
                    <a:bodyPr/>
                    <a:lstStyle/>
                    <a:p>
                      <a:pPr lvl="0"/>
                      <a:endParaRPr lang="en-GB" sz="1000" kern="1200" dirty="0">
                        <a:solidFill>
                          <a:schemeClr val="tx1"/>
                        </a:solidFill>
                        <a:effectLst/>
                        <a:latin typeface="+mn-lt"/>
                        <a:ea typeface="+mn-ea"/>
                        <a:cs typeface="+mn-cs"/>
                      </a:endParaRPr>
                    </a:p>
                  </a:txBody>
                  <a:tcPr marL="74295" marR="74295" marT="37148" marB="37148"/>
                </a:tc>
                <a:extLst>
                  <a:ext uri="{0D108BD9-81ED-4DB2-BD59-A6C34878D82A}">
                    <a16:rowId xmlns:a16="http://schemas.microsoft.com/office/drawing/2014/main" val="929185277"/>
                  </a:ext>
                </a:extLst>
              </a:tr>
            </a:tbl>
          </a:graphicData>
        </a:graphic>
      </p:graphicFrame>
      <p:graphicFrame>
        <p:nvGraphicFramePr>
          <p:cNvPr id="11" name="Table 10">
            <a:extLst>
              <a:ext uri="{FF2B5EF4-FFF2-40B4-BE49-F238E27FC236}">
                <a16:creationId xmlns:a16="http://schemas.microsoft.com/office/drawing/2014/main" id="{7B1FE66F-7EA8-4EE6-A2BE-102CF6DF7837}"/>
              </a:ext>
            </a:extLst>
          </p:cNvPr>
          <p:cNvGraphicFramePr>
            <a:graphicFrameLocks noGrp="1"/>
          </p:cNvGraphicFramePr>
          <p:nvPr>
            <p:extLst>
              <p:ext uri="{D42A27DB-BD31-4B8C-83A1-F6EECF244321}">
                <p14:modId xmlns:p14="http://schemas.microsoft.com/office/powerpoint/2010/main" val="818460125"/>
              </p:ext>
            </p:extLst>
          </p:nvPr>
        </p:nvGraphicFramePr>
        <p:xfrm>
          <a:off x="5484450" y="554290"/>
          <a:ext cx="4239135" cy="3601893"/>
        </p:xfrm>
        <a:graphic>
          <a:graphicData uri="http://schemas.openxmlformats.org/drawingml/2006/table">
            <a:tbl>
              <a:tblPr firstRow="1" bandRow="1">
                <a:tableStyleId>{5C22544A-7EE6-4342-B048-85BDC9FD1C3A}</a:tableStyleId>
              </a:tblPr>
              <a:tblGrid>
                <a:gridCol w="787198">
                  <a:extLst>
                    <a:ext uri="{9D8B030D-6E8A-4147-A177-3AD203B41FA5}">
                      <a16:colId xmlns:a16="http://schemas.microsoft.com/office/drawing/2014/main" val="774368634"/>
                    </a:ext>
                  </a:extLst>
                </a:gridCol>
                <a:gridCol w="3451937">
                  <a:extLst>
                    <a:ext uri="{9D8B030D-6E8A-4147-A177-3AD203B41FA5}">
                      <a16:colId xmlns:a16="http://schemas.microsoft.com/office/drawing/2014/main" val="561085017"/>
                    </a:ext>
                  </a:extLst>
                </a:gridCol>
              </a:tblGrid>
              <a:tr h="300405">
                <a:tc gridSpan="2">
                  <a:txBody>
                    <a:bodyPr/>
                    <a:lstStyle/>
                    <a:p>
                      <a:pPr algn="ctr"/>
                      <a:r>
                        <a:rPr lang="en-US" sz="1300" dirty="0">
                          <a:solidFill>
                            <a:schemeClr val="bg1"/>
                          </a:solidFill>
                        </a:rPr>
                        <a:t>Subject Specific Vocabulary</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718622152"/>
                  </a:ext>
                </a:extLst>
              </a:tr>
              <a:tr h="171839">
                <a:tc>
                  <a:txBody>
                    <a:bodyPr/>
                    <a:lstStyle/>
                    <a:p>
                      <a:pPr>
                        <a:lnSpc>
                          <a:spcPct val="107000"/>
                        </a:lnSpc>
                        <a:spcAft>
                          <a:spcPts val="0"/>
                        </a:spcAft>
                      </a:pPr>
                      <a:r>
                        <a:rPr lang="en-GB" sz="1000" b="0" dirty="0">
                          <a:effectLst/>
                          <a:latin typeface="+mn-lt"/>
                          <a:ea typeface="Calibri"/>
                          <a:cs typeface="Times New Roman"/>
                        </a:rPr>
                        <a:t>Air raid</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An attack by enemy planes dropping bombs.</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5529333"/>
                  </a:ext>
                </a:extLst>
              </a:tr>
              <a:tr h="351660">
                <a:tc>
                  <a:txBody>
                    <a:bodyPr/>
                    <a:lstStyle/>
                    <a:p>
                      <a:pPr>
                        <a:lnSpc>
                          <a:spcPct val="107000"/>
                        </a:lnSpc>
                        <a:spcAft>
                          <a:spcPts val="0"/>
                        </a:spcAft>
                      </a:pPr>
                      <a:r>
                        <a:rPr lang="en-GB" sz="1000" b="0" dirty="0">
                          <a:effectLst/>
                          <a:latin typeface="+mn-lt"/>
                          <a:ea typeface="Calibri"/>
                          <a:cs typeface="Times New Roman"/>
                        </a:rPr>
                        <a:t>Alliance</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When countries join forces or work together to achieve a certain goal.</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56051010"/>
                  </a:ext>
                </a:extLst>
              </a:tr>
              <a:tr h="351660">
                <a:tc>
                  <a:txBody>
                    <a:bodyPr/>
                    <a:lstStyle/>
                    <a:p>
                      <a:pPr>
                        <a:lnSpc>
                          <a:spcPct val="107000"/>
                        </a:lnSpc>
                        <a:spcAft>
                          <a:spcPts val="0"/>
                        </a:spcAft>
                      </a:pPr>
                      <a:r>
                        <a:rPr lang="en-GB" sz="1000" dirty="0"/>
                        <a:t>Blitz</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A prolonged period of German air raids on Britain. From the German ‘blitzkrieg’ which means ‘lightning war’. </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7170321"/>
                  </a:ext>
                </a:extLst>
              </a:tr>
              <a:tr h="351660">
                <a:tc>
                  <a:txBody>
                    <a:bodyPr/>
                    <a:lstStyle/>
                    <a:p>
                      <a:pPr>
                        <a:lnSpc>
                          <a:spcPct val="107000"/>
                        </a:lnSpc>
                        <a:spcAft>
                          <a:spcPts val="0"/>
                        </a:spcAft>
                      </a:pPr>
                      <a:r>
                        <a:rPr lang="en-GB" sz="1000" dirty="0"/>
                        <a:t>Concentration camps </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Prisons where Jewish people and other prisoners were held by the Nazis in WW2. </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955650"/>
                  </a:ext>
                </a:extLst>
              </a:tr>
              <a:tr h="171839">
                <a:tc>
                  <a:txBody>
                    <a:bodyPr/>
                    <a:lstStyle/>
                    <a:p>
                      <a:pPr>
                        <a:lnSpc>
                          <a:spcPct val="107000"/>
                        </a:lnSpc>
                        <a:spcAft>
                          <a:spcPts val="0"/>
                        </a:spcAft>
                      </a:pPr>
                      <a:r>
                        <a:rPr lang="en-GB" sz="1000" dirty="0"/>
                        <a:t>Conscription</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The requirement by law to join the armed forces.</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42311332"/>
                  </a:ext>
                </a:extLst>
              </a:tr>
              <a:tr h="351660">
                <a:tc>
                  <a:txBody>
                    <a:bodyPr/>
                    <a:lstStyle/>
                    <a:p>
                      <a:pPr>
                        <a:lnSpc>
                          <a:spcPct val="107000"/>
                        </a:lnSpc>
                        <a:spcAft>
                          <a:spcPts val="0"/>
                        </a:spcAft>
                      </a:pPr>
                      <a:r>
                        <a:rPr lang="en-GB" sz="1000" dirty="0"/>
                        <a:t>Evacuation</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Moving people from dangerous areas to safer places e.g. from big cities to the countryside to avoid bombing.</a:t>
                      </a:r>
                      <a:endParaRPr lang="en-GB" sz="1000" b="0" dirty="0">
                        <a:effectLst/>
                        <a:latin typeface="+mn-lt"/>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7458250"/>
                  </a:ext>
                </a:extLst>
              </a:tr>
              <a:tr h="168057">
                <a:tc>
                  <a:txBody>
                    <a:bodyPr/>
                    <a:lstStyle/>
                    <a:p>
                      <a:pPr algn="l">
                        <a:spcAft>
                          <a:spcPts val="0"/>
                        </a:spcAft>
                      </a:pPr>
                      <a:r>
                        <a:rPr lang="en-GB" sz="1000" dirty="0"/>
                        <a:t>Front Line</a:t>
                      </a:r>
                      <a:endParaRPr lang="en-GB" sz="1000" b="0" dirty="0">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spcAft>
                          <a:spcPts val="0"/>
                        </a:spcAft>
                      </a:pPr>
                      <a:r>
                        <a:rPr lang="en-GB" sz="1000" dirty="0"/>
                        <a:t>The area where the armies are engaged in fighting.</a:t>
                      </a:r>
                      <a:endParaRPr lang="en-GB" sz="1000" b="0" dirty="0">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54430838"/>
                  </a:ext>
                </a:extLst>
              </a:tr>
              <a:tr h="336115">
                <a:tc>
                  <a:txBody>
                    <a:bodyPr/>
                    <a:lstStyle/>
                    <a:p>
                      <a:pPr algn="l">
                        <a:spcAft>
                          <a:spcPts val="0"/>
                        </a:spcAft>
                      </a:pPr>
                      <a:r>
                        <a:rPr lang="en-GB" sz="1000" dirty="0"/>
                        <a:t>Genocide</a:t>
                      </a:r>
                      <a:endParaRPr lang="en-GB" sz="1000" b="0" dirty="0">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spcAft>
                          <a:spcPts val="0"/>
                        </a:spcAft>
                      </a:pPr>
                      <a:r>
                        <a:rPr lang="en-GB" sz="1000" dirty="0"/>
                        <a:t>Deliberate action to destroy a people (usually defined as an ethnic, national, racial, or religious group). </a:t>
                      </a:r>
                      <a:endParaRPr lang="en-GB" sz="1000" b="0" dirty="0">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7003111"/>
                  </a:ext>
                </a:extLst>
              </a:tr>
              <a:tr h="351660">
                <a:tc>
                  <a:txBody>
                    <a:bodyPr/>
                    <a:lstStyle/>
                    <a:p>
                      <a:pPr>
                        <a:lnSpc>
                          <a:spcPct val="107000"/>
                        </a:lnSpc>
                        <a:spcAft>
                          <a:spcPts val="0"/>
                        </a:spcAft>
                      </a:pPr>
                      <a:r>
                        <a:rPr lang="en-GB" sz="1000" dirty="0"/>
                        <a:t>Holocaust</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The mass murder of around six million Jewish people by the Nazis, as well as other persecuted groups during WW2. </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2600236"/>
                  </a:ext>
                </a:extLst>
              </a:tr>
              <a:tr h="351660">
                <a:tc>
                  <a:txBody>
                    <a:bodyPr/>
                    <a:lstStyle/>
                    <a:p>
                      <a:pPr>
                        <a:lnSpc>
                          <a:spcPct val="107000"/>
                        </a:lnSpc>
                        <a:spcAft>
                          <a:spcPts val="0"/>
                        </a:spcAft>
                      </a:pPr>
                      <a:r>
                        <a:rPr lang="en-GB" sz="1000" dirty="0"/>
                        <a:t>Nazi</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Short for National Socialist Party (in Germany) and the name given to supporters of Hitler. </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8261875"/>
                  </a:ext>
                </a:extLst>
              </a:tr>
              <a:tr h="171839">
                <a:tc>
                  <a:txBody>
                    <a:bodyPr/>
                    <a:lstStyle/>
                    <a:p>
                      <a:pPr>
                        <a:lnSpc>
                          <a:spcPct val="107000"/>
                        </a:lnSpc>
                        <a:spcAft>
                          <a:spcPts val="0"/>
                        </a:spcAft>
                      </a:pPr>
                      <a:r>
                        <a:rPr lang="en-GB" sz="1000" dirty="0"/>
                        <a:t>Treaty</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A written agreement between two or more countries.</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89144586"/>
                  </a:ext>
                </a:extLst>
              </a:tr>
              <a:tr h="171839">
                <a:tc>
                  <a:txBody>
                    <a:bodyPr/>
                    <a:lstStyle/>
                    <a:p>
                      <a:pPr>
                        <a:lnSpc>
                          <a:spcPct val="107000"/>
                        </a:lnSpc>
                        <a:spcAft>
                          <a:spcPts val="0"/>
                        </a:spcAft>
                      </a:pPr>
                      <a:r>
                        <a:rPr lang="en-GB" sz="1000" dirty="0"/>
                        <a:t>Trench</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dirty="0"/>
                        <a:t>Long ditches dug into the ground where soldiers lived.</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96623859"/>
                  </a:ext>
                </a:extLst>
              </a:tr>
            </a:tbl>
          </a:graphicData>
        </a:graphic>
      </p:graphicFrame>
      <p:graphicFrame>
        <p:nvGraphicFramePr>
          <p:cNvPr id="13" name="Table 12">
            <a:extLst>
              <a:ext uri="{FF2B5EF4-FFF2-40B4-BE49-F238E27FC236}">
                <a16:creationId xmlns:a16="http://schemas.microsoft.com/office/drawing/2014/main" id="{F65BEDFC-7C9B-4C2B-9579-867E3215F52A}"/>
              </a:ext>
            </a:extLst>
          </p:cNvPr>
          <p:cNvGraphicFramePr>
            <a:graphicFrameLocks noGrp="1"/>
          </p:cNvGraphicFramePr>
          <p:nvPr>
            <p:extLst>
              <p:ext uri="{D42A27DB-BD31-4B8C-83A1-F6EECF244321}">
                <p14:modId xmlns:p14="http://schemas.microsoft.com/office/powerpoint/2010/main" val="2265518629"/>
              </p:ext>
            </p:extLst>
          </p:nvPr>
        </p:nvGraphicFramePr>
        <p:xfrm>
          <a:off x="173311" y="4234001"/>
          <a:ext cx="9601664" cy="975360"/>
        </p:xfrm>
        <a:graphic>
          <a:graphicData uri="http://schemas.openxmlformats.org/drawingml/2006/table">
            <a:tbl>
              <a:tblPr firstRow="1" firstCol="1" bandRow="1">
                <a:tableStyleId>{5C22544A-7EE6-4342-B048-85BDC9FD1C3A}</a:tableStyleId>
              </a:tblPr>
              <a:tblGrid>
                <a:gridCol w="824872">
                  <a:extLst>
                    <a:ext uri="{9D8B030D-6E8A-4147-A177-3AD203B41FA5}">
                      <a16:colId xmlns:a16="http://schemas.microsoft.com/office/drawing/2014/main" val="2327438127"/>
                    </a:ext>
                  </a:extLst>
                </a:gridCol>
                <a:gridCol w="996888">
                  <a:extLst>
                    <a:ext uri="{9D8B030D-6E8A-4147-A177-3AD203B41FA5}">
                      <a16:colId xmlns:a16="http://schemas.microsoft.com/office/drawing/2014/main" val="3536238218"/>
                    </a:ext>
                  </a:extLst>
                </a:gridCol>
                <a:gridCol w="1927744">
                  <a:extLst>
                    <a:ext uri="{9D8B030D-6E8A-4147-A177-3AD203B41FA5}">
                      <a16:colId xmlns:a16="http://schemas.microsoft.com/office/drawing/2014/main" val="1273525306"/>
                    </a:ext>
                  </a:extLst>
                </a:gridCol>
                <a:gridCol w="1737159">
                  <a:extLst>
                    <a:ext uri="{9D8B030D-6E8A-4147-A177-3AD203B41FA5}">
                      <a16:colId xmlns:a16="http://schemas.microsoft.com/office/drawing/2014/main" val="4192452992"/>
                    </a:ext>
                  </a:extLst>
                </a:gridCol>
                <a:gridCol w="1371667">
                  <a:extLst>
                    <a:ext uri="{9D8B030D-6E8A-4147-A177-3AD203B41FA5}">
                      <a16:colId xmlns:a16="http://schemas.microsoft.com/office/drawing/2014/main" val="1715379471"/>
                    </a:ext>
                  </a:extLst>
                </a:gridCol>
                <a:gridCol w="1371667">
                  <a:extLst>
                    <a:ext uri="{9D8B030D-6E8A-4147-A177-3AD203B41FA5}">
                      <a16:colId xmlns:a16="http://schemas.microsoft.com/office/drawing/2014/main" val="691721874"/>
                    </a:ext>
                  </a:extLst>
                </a:gridCol>
                <a:gridCol w="1371667">
                  <a:extLst>
                    <a:ext uri="{9D8B030D-6E8A-4147-A177-3AD203B41FA5}">
                      <a16:colId xmlns:a16="http://schemas.microsoft.com/office/drawing/2014/main" val="4070176997"/>
                    </a:ext>
                  </a:extLst>
                </a:gridCol>
              </a:tblGrid>
              <a:tr h="82251">
                <a:tc gridSpan="7">
                  <a:txBody>
                    <a:bodyPr/>
                    <a:lstStyle/>
                    <a:p>
                      <a:pPr>
                        <a:spcAft>
                          <a:spcPts val="0"/>
                        </a:spcAft>
                      </a:pPr>
                      <a:r>
                        <a:rPr lang="en-GB" sz="800" dirty="0">
                          <a:effectLst/>
                        </a:rPr>
                        <a:t>Timeline – World War I</a:t>
                      </a:r>
                      <a:endParaRPr lang="en-GB" sz="800" dirty="0">
                        <a:effectLst/>
                        <a:latin typeface="Comic Sans MS" panose="030F0702030302020204" pitchFamily="66" charset="0"/>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24533596"/>
                  </a:ext>
                </a:extLst>
              </a:tr>
              <a:tr h="82251">
                <a:tc>
                  <a:txBody>
                    <a:bodyPr/>
                    <a:lstStyle/>
                    <a:p>
                      <a:pPr>
                        <a:spcAft>
                          <a:spcPts val="0"/>
                        </a:spcAft>
                      </a:pPr>
                      <a:r>
                        <a:rPr lang="en-GB" sz="800" b="1" dirty="0">
                          <a:solidFill>
                            <a:schemeClr val="tx1"/>
                          </a:solidFill>
                          <a:effectLst/>
                          <a:latin typeface="+mn-lt"/>
                          <a:ea typeface="Times New Roman" panose="02020603050405020304" pitchFamily="18" charset="0"/>
                          <a:cs typeface="Times New Roman" panose="02020603050405020304" pitchFamily="18" charset="0"/>
                        </a:rPr>
                        <a:t>28</a:t>
                      </a:r>
                      <a:r>
                        <a:rPr lang="en-GB" sz="800" b="1" baseline="30000" dirty="0">
                          <a:solidFill>
                            <a:schemeClr val="tx1"/>
                          </a:solidFill>
                          <a:effectLst/>
                          <a:latin typeface="+mn-lt"/>
                          <a:ea typeface="Times New Roman" panose="02020603050405020304" pitchFamily="18" charset="0"/>
                          <a:cs typeface="Times New Roman" panose="02020603050405020304" pitchFamily="18" charset="0"/>
                        </a:rPr>
                        <a:t>th</a:t>
                      </a:r>
                      <a:r>
                        <a:rPr lang="en-GB" sz="800" b="1" dirty="0">
                          <a:solidFill>
                            <a:schemeClr val="tx1"/>
                          </a:solidFill>
                          <a:effectLst/>
                          <a:latin typeface="+mn-lt"/>
                          <a:ea typeface="Times New Roman" panose="02020603050405020304" pitchFamily="18" charset="0"/>
                          <a:cs typeface="Times New Roman" panose="02020603050405020304" pitchFamily="18" charset="0"/>
                        </a:rPr>
                        <a:t> June 1914</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solidFill>
                            <a:schemeClr val="tx1"/>
                          </a:solidFill>
                          <a:effectLst/>
                          <a:latin typeface="+mn-lt"/>
                          <a:ea typeface="Times New Roman" panose="02020603050405020304" pitchFamily="18" charset="0"/>
                          <a:cs typeface="Times New Roman" panose="02020603050405020304" pitchFamily="18" charset="0"/>
                        </a:rPr>
                        <a:t>28</a:t>
                      </a:r>
                      <a:r>
                        <a:rPr lang="en-GB" sz="800" b="1" baseline="30000" dirty="0">
                          <a:solidFill>
                            <a:schemeClr val="tx1"/>
                          </a:solidFill>
                          <a:effectLst/>
                          <a:latin typeface="+mn-lt"/>
                          <a:ea typeface="Times New Roman" panose="02020603050405020304" pitchFamily="18" charset="0"/>
                          <a:cs typeface="Times New Roman" panose="02020603050405020304" pitchFamily="18" charset="0"/>
                        </a:rPr>
                        <a:t>th</a:t>
                      </a:r>
                      <a:r>
                        <a:rPr lang="en-GB" sz="800" b="1" dirty="0">
                          <a:solidFill>
                            <a:schemeClr val="tx1"/>
                          </a:solidFill>
                          <a:effectLst/>
                          <a:latin typeface="+mn-lt"/>
                          <a:ea typeface="Times New Roman" panose="02020603050405020304" pitchFamily="18" charset="0"/>
                          <a:cs typeface="Times New Roman" panose="02020603050405020304" pitchFamily="18" charset="0"/>
                        </a:rPr>
                        <a:t> July 1914</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solidFill>
                            <a:schemeClr val="tx1"/>
                          </a:solidFill>
                          <a:effectLst/>
                          <a:latin typeface="+mn-lt"/>
                          <a:ea typeface="Times New Roman" panose="02020603050405020304" pitchFamily="18" charset="0"/>
                          <a:cs typeface="Times New Roman" panose="02020603050405020304" pitchFamily="18" charset="0"/>
                        </a:rPr>
                        <a:t>August 1914</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solidFill>
                            <a:schemeClr val="tx1"/>
                          </a:solidFill>
                          <a:effectLst/>
                          <a:latin typeface="+mn-lt"/>
                        </a:rPr>
                        <a:t>September 1914 onwards</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April 1917</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December 1917</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11</a:t>
                      </a:r>
                      <a:r>
                        <a:rPr lang="en-GB" sz="800" b="1" baseline="30000" dirty="0"/>
                        <a:t>th</a:t>
                      </a:r>
                      <a:r>
                        <a:rPr lang="en-GB" sz="800" b="1" dirty="0"/>
                        <a:t> November 1918</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844679"/>
                  </a:ext>
                </a:extLst>
              </a:tr>
              <a:tr h="658011">
                <a:tc>
                  <a:txBody>
                    <a:bodyPr/>
                    <a:lstStyle/>
                    <a:p>
                      <a:pPr>
                        <a:spcAft>
                          <a:spcPts val="0"/>
                        </a:spcAft>
                      </a:pPr>
                      <a:r>
                        <a:rPr lang="en-GB" sz="800" b="0" dirty="0">
                          <a:solidFill>
                            <a:schemeClr val="tx1"/>
                          </a:solidFill>
                          <a:effectLst/>
                          <a:latin typeface="+mn-lt"/>
                          <a:ea typeface="Times New Roman" panose="02020603050405020304" pitchFamily="18" charset="0"/>
                          <a:cs typeface="Times New Roman" panose="02020603050405020304" pitchFamily="18" charset="0"/>
                        </a:rPr>
                        <a:t>Archduke Franz Ferdinand of Austria is </a:t>
                      </a:r>
                    </a:p>
                    <a:p>
                      <a:pPr>
                        <a:spcAft>
                          <a:spcPts val="0"/>
                        </a:spcAft>
                      </a:pPr>
                      <a:r>
                        <a:rPr lang="en-GB" sz="800" b="0" dirty="0">
                          <a:solidFill>
                            <a:schemeClr val="tx1"/>
                          </a:solidFill>
                          <a:effectLst/>
                          <a:latin typeface="+mn-lt"/>
                          <a:ea typeface="Times New Roman" panose="02020603050405020304" pitchFamily="18" charset="0"/>
                          <a:cs typeface="Times New Roman" panose="02020603050405020304" pitchFamily="18" charset="0"/>
                        </a:rPr>
                        <a:t>assassinated by a Serbian terrorist.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Following a number of threats, Austria-Hungary declares war on Serbia.</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Germany declares war on Russia in support </a:t>
                      </a:r>
                    </a:p>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of Austria-Hungary before declaring war on </a:t>
                      </a:r>
                    </a:p>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France. Following a German invasion of </a:t>
                      </a:r>
                    </a:p>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Belgium, Britain declares war on Germany.</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The German army is stopped short of Paris by British and French soldiers. Both sides dig in and trench warfare begins with only tiny gains achieved.</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The United States of America declares war on Germany, providing France and Britain with much needed financial and military support.</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Following a revolution in Russia that sees new leaders, Russia signs an armistice that sees them withdraw from the war.</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An armistice is agreed that sees Germany admit defeat at the end of the war. Guns officially fall silent at 11am</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p>
                      <a:pPr>
                        <a:spcAft>
                          <a:spcPts val="0"/>
                        </a:spcAft>
                      </a:pP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93495675"/>
                  </a:ext>
                </a:extLst>
              </a:tr>
            </a:tbl>
          </a:graphicData>
        </a:graphic>
      </p:graphicFrame>
      <p:graphicFrame>
        <p:nvGraphicFramePr>
          <p:cNvPr id="12" name="Table 11">
            <a:extLst>
              <a:ext uri="{FF2B5EF4-FFF2-40B4-BE49-F238E27FC236}">
                <a16:creationId xmlns:a16="http://schemas.microsoft.com/office/drawing/2014/main" id="{97E09E5D-9496-43C1-9882-6832637E7A77}"/>
              </a:ext>
            </a:extLst>
          </p:cNvPr>
          <p:cNvGraphicFramePr>
            <a:graphicFrameLocks noGrp="1"/>
          </p:cNvGraphicFramePr>
          <p:nvPr>
            <p:extLst>
              <p:ext uri="{D42A27DB-BD31-4B8C-83A1-F6EECF244321}">
                <p14:modId xmlns:p14="http://schemas.microsoft.com/office/powerpoint/2010/main" val="3320201443"/>
              </p:ext>
            </p:extLst>
          </p:nvPr>
        </p:nvGraphicFramePr>
        <p:xfrm>
          <a:off x="182415" y="5275295"/>
          <a:ext cx="9601664" cy="1463040"/>
        </p:xfrm>
        <a:graphic>
          <a:graphicData uri="http://schemas.openxmlformats.org/drawingml/2006/table">
            <a:tbl>
              <a:tblPr firstRow="1" firstCol="1" bandRow="1">
                <a:tableStyleId>{5C22544A-7EE6-4342-B048-85BDC9FD1C3A}</a:tableStyleId>
              </a:tblPr>
              <a:tblGrid>
                <a:gridCol w="1355336">
                  <a:extLst>
                    <a:ext uri="{9D8B030D-6E8A-4147-A177-3AD203B41FA5}">
                      <a16:colId xmlns:a16="http://schemas.microsoft.com/office/drawing/2014/main" val="2327438127"/>
                    </a:ext>
                  </a:extLst>
                </a:gridCol>
                <a:gridCol w="1575363">
                  <a:extLst>
                    <a:ext uri="{9D8B030D-6E8A-4147-A177-3AD203B41FA5}">
                      <a16:colId xmlns:a16="http://schemas.microsoft.com/office/drawing/2014/main" val="3536238218"/>
                    </a:ext>
                  </a:extLst>
                </a:gridCol>
                <a:gridCol w="1050983">
                  <a:extLst>
                    <a:ext uri="{9D8B030D-6E8A-4147-A177-3AD203B41FA5}">
                      <a16:colId xmlns:a16="http://schemas.microsoft.com/office/drawing/2014/main" val="1273525306"/>
                    </a:ext>
                  </a:extLst>
                </a:gridCol>
                <a:gridCol w="1035528">
                  <a:extLst>
                    <a:ext uri="{9D8B030D-6E8A-4147-A177-3AD203B41FA5}">
                      <a16:colId xmlns:a16="http://schemas.microsoft.com/office/drawing/2014/main" val="4192452992"/>
                    </a:ext>
                  </a:extLst>
                </a:gridCol>
                <a:gridCol w="973705">
                  <a:extLst>
                    <a:ext uri="{9D8B030D-6E8A-4147-A177-3AD203B41FA5}">
                      <a16:colId xmlns:a16="http://schemas.microsoft.com/office/drawing/2014/main" val="1715379471"/>
                    </a:ext>
                  </a:extLst>
                </a:gridCol>
                <a:gridCol w="1012344">
                  <a:extLst>
                    <a:ext uri="{9D8B030D-6E8A-4147-A177-3AD203B41FA5}">
                      <a16:colId xmlns:a16="http://schemas.microsoft.com/office/drawing/2014/main" val="691721874"/>
                    </a:ext>
                  </a:extLst>
                </a:gridCol>
                <a:gridCol w="656865">
                  <a:extLst>
                    <a:ext uri="{9D8B030D-6E8A-4147-A177-3AD203B41FA5}">
                      <a16:colId xmlns:a16="http://schemas.microsoft.com/office/drawing/2014/main" val="4070176997"/>
                    </a:ext>
                  </a:extLst>
                </a:gridCol>
                <a:gridCol w="1043254">
                  <a:extLst>
                    <a:ext uri="{9D8B030D-6E8A-4147-A177-3AD203B41FA5}">
                      <a16:colId xmlns:a16="http://schemas.microsoft.com/office/drawing/2014/main" val="777559916"/>
                    </a:ext>
                  </a:extLst>
                </a:gridCol>
                <a:gridCol w="898286">
                  <a:extLst>
                    <a:ext uri="{9D8B030D-6E8A-4147-A177-3AD203B41FA5}">
                      <a16:colId xmlns:a16="http://schemas.microsoft.com/office/drawing/2014/main" val="3930209344"/>
                    </a:ext>
                  </a:extLst>
                </a:gridCol>
              </a:tblGrid>
              <a:tr h="62765">
                <a:tc gridSpan="9">
                  <a:txBody>
                    <a:bodyPr/>
                    <a:lstStyle/>
                    <a:p>
                      <a:pPr>
                        <a:spcAft>
                          <a:spcPts val="0"/>
                        </a:spcAft>
                      </a:pPr>
                      <a:r>
                        <a:rPr lang="en-GB" sz="800" dirty="0">
                          <a:effectLst/>
                        </a:rPr>
                        <a:t>Timeline – World War II</a:t>
                      </a:r>
                      <a:endParaRPr lang="en-GB" sz="800" dirty="0">
                        <a:effectLst/>
                        <a:latin typeface="Comic Sans MS" panose="030F0702030302020204" pitchFamily="66" charset="0"/>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24533596"/>
                  </a:ext>
                </a:extLst>
              </a:tr>
              <a:tr h="125528">
                <a:tc>
                  <a:txBody>
                    <a:bodyPr/>
                    <a:lstStyle/>
                    <a:p>
                      <a:pPr>
                        <a:spcAft>
                          <a:spcPts val="0"/>
                        </a:spcAft>
                      </a:pPr>
                      <a:r>
                        <a:rPr lang="en-GB" sz="800" b="1" dirty="0">
                          <a:solidFill>
                            <a:schemeClr val="tx1"/>
                          </a:solidFill>
                          <a:effectLst/>
                          <a:latin typeface="+mn-lt"/>
                          <a:ea typeface="Times New Roman" panose="02020603050405020304" pitchFamily="18" charset="0"/>
                          <a:cs typeface="Times New Roman" panose="02020603050405020304" pitchFamily="18" charset="0"/>
                        </a:rPr>
                        <a:t>1</a:t>
                      </a:r>
                      <a:r>
                        <a:rPr lang="en-GB" sz="800" b="1" baseline="30000" dirty="0">
                          <a:solidFill>
                            <a:schemeClr val="tx1"/>
                          </a:solidFill>
                          <a:effectLst/>
                          <a:latin typeface="+mn-lt"/>
                          <a:ea typeface="Times New Roman" panose="02020603050405020304" pitchFamily="18" charset="0"/>
                          <a:cs typeface="Times New Roman" panose="02020603050405020304" pitchFamily="18" charset="0"/>
                        </a:rPr>
                        <a:t>st</a:t>
                      </a:r>
                      <a:r>
                        <a:rPr lang="en-GB" sz="800" b="1" dirty="0">
                          <a:solidFill>
                            <a:schemeClr val="tx1"/>
                          </a:solidFill>
                          <a:effectLst/>
                          <a:latin typeface="+mn-lt"/>
                          <a:ea typeface="Times New Roman" panose="02020603050405020304" pitchFamily="18" charset="0"/>
                          <a:cs typeface="Times New Roman" panose="02020603050405020304" pitchFamily="18" charset="0"/>
                        </a:rPr>
                        <a:t> – 3</a:t>
                      </a:r>
                      <a:r>
                        <a:rPr lang="en-GB" sz="800" b="1" baseline="30000" dirty="0">
                          <a:solidFill>
                            <a:schemeClr val="tx1"/>
                          </a:solidFill>
                          <a:effectLst/>
                          <a:latin typeface="+mn-lt"/>
                          <a:ea typeface="Times New Roman" panose="02020603050405020304" pitchFamily="18" charset="0"/>
                          <a:cs typeface="Times New Roman" panose="02020603050405020304" pitchFamily="18" charset="0"/>
                        </a:rPr>
                        <a:t>rd </a:t>
                      </a:r>
                      <a:r>
                        <a:rPr lang="en-GB" sz="800" b="1" dirty="0">
                          <a:solidFill>
                            <a:schemeClr val="tx1"/>
                          </a:solidFill>
                          <a:effectLst/>
                          <a:latin typeface="+mn-lt"/>
                          <a:ea typeface="Times New Roman" panose="02020603050405020304" pitchFamily="18" charset="0"/>
                          <a:cs typeface="Times New Roman" panose="02020603050405020304" pitchFamily="18" charset="0"/>
                        </a:rPr>
                        <a:t>September 1939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26</a:t>
                      </a:r>
                      <a:r>
                        <a:rPr lang="en-GB" sz="800" b="1" baseline="30000" dirty="0"/>
                        <a:t>th</a:t>
                      </a:r>
                      <a:r>
                        <a:rPr lang="en-GB" sz="800" b="1" dirty="0"/>
                        <a:t> May – 4</a:t>
                      </a:r>
                      <a:r>
                        <a:rPr lang="en-GB" sz="800" b="1" baseline="30000" dirty="0"/>
                        <a:t>th</a:t>
                      </a:r>
                      <a:r>
                        <a:rPr lang="en-GB" sz="800" b="1" dirty="0"/>
                        <a:t> June 1940</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10</a:t>
                      </a:r>
                      <a:r>
                        <a:rPr lang="en-GB" sz="800" b="1" baseline="30000" dirty="0"/>
                        <a:t>th</a:t>
                      </a:r>
                      <a:r>
                        <a:rPr lang="en-GB" sz="800" b="1" dirty="0"/>
                        <a:t> July – 31</a:t>
                      </a:r>
                      <a:r>
                        <a:rPr lang="en-GB" sz="800" b="1" baseline="30000" dirty="0"/>
                        <a:t>st</a:t>
                      </a:r>
                      <a:r>
                        <a:rPr lang="en-GB" sz="800" b="1" dirty="0"/>
                        <a:t> October 1940</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7</a:t>
                      </a:r>
                      <a:r>
                        <a:rPr lang="en-GB" sz="800" b="1" baseline="30000" dirty="0"/>
                        <a:t>th</a:t>
                      </a:r>
                      <a:r>
                        <a:rPr lang="en-GB" sz="800" b="1" dirty="0"/>
                        <a:t> December 1941</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6</a:t>
                      </a:r>
                      <a:r>
                        <a:rPr lang="en-GB" sz="800" b="1" baseline="30000" dirty="0"/>
                        <a:t>th</a:t>
                      </a:r>
                      <a:r>
                        <a:rPr lang="en-GB" sz="800" b="1" dirty="0"/>
                        <a:t> June 1944 </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30</a:t>
                      </a:r>
                      <a:r>
                        <a:rPr lang="en-GB" sz="800" b="1" baseline="30000" dirty="0"/>
                        <a:t>th</a:t>
                      </a:r>
                      <a:r>
                        <a:rPr lang="en-GB" sz="800" b="1" dirty="0"/>
                        <a:t> April 1945</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7</a:t>
                      </a:r>
                      <a:r>
                        <a:rPr lang="en-GB" sz="800" b="1" baseline="30000" dirty="0"/>
                        <a:t>th</a:t>
                      </a:r>
                      <a:r>
                        <a:rPr lang="en-GB" sz="800" b="1" dirty="0"/>
                        <a:t> May 1945</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6</a:t>
                      </a:r>
                      <a:r>
                        <a:rPr lang="en-GB" sz="800" b="1" baseline="30000" dirty="0"/>
                        <a:t>th</a:t>
                      </a:r>
                      <a:r>
                        <a:rPr lang="en-GB" sz="800" b="1" dirty="0"/>
                        <a:t> – 9</a:t>
                      </a:r>
                      <a:r>
                        <a:rPr lang="en-GB" sz="800" b="1" baseline="30000" dirty="0"/>
                        <a:t>th</a:t>
                      </a:r>
                      <a:r>
                        <a:rPr lang="en-GB" sz="800" b="1" dirty="0"/>
                        <a:t> August 1945</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b="1" dirty="0"/>
                        <a:t>2</a:t>
                      </a:r>
                      <a:r>
                        <a:rPr lang="en-GB" sz="800" b="1" baseline="30000" dirty="0"/>
                        <a:t>nd</a:t>
                      </a:r>
                      <a:r>
                        <a:rPr lang="en-GB" sz="800" b="1" dirty="0"/>
                        <a:t> September 1945</a:t>
                      </a:r>
                      <a:endParaRPr lang="en-GB" sz="800" b="1"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844679"/>
                  </a:ext>
                </a:extLst>
              </a:tr>
              <a:tr h="690407">
                <a:tc>
                  <a:txBody>
                    <a:bodyPr/>
                    <a:lstStyle/>
                    <a:p>
                      <a:pPr>
                        <a:spcAft>
                          <a:spcPts val="0"/>
                        </a:spcAft>
                      </a:pPr>
                      <a:r>
                        <a:rPr lang="en-GB" sz="800" b="0" dirty="0">
                          <a:solidFill>
                            <a:schemeClr val="tx1"/>
                          </a:solidFill>
                          <a:effectLst/>
                          <a:latin typeface="+mn-lt"/>
                          <a:ea typeface="Times New Roman" panose="02020603050405020304" pitchFamily="18" charset="0"/>
                          <a:cs typeface="Times New Roman" panose="02020603050405020304" pitchFamily="18" charset="0"/>
                        </a:rPr>
                        <a:t>On 1st September 1939, Germany invaded Poland. Britain and France (Poland’s allies) gave Germany notice to withdraw their troops. When they did not, Neville Chamberlain declared war on 3rd September 1939. </a:t>
                      </a:r>
                    </a:p>
                    <a:p>
                      <a:pPr>
                        <a:spcAft>
                          <a:spcPts val="0"/>
                        </a:spcAft>
                      </a:pPr>
                      <a:endParaRPr lang="en-GB" sz="800" b="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Then evacuation of Dunkirk - </a:t>
                      </a:r>
                    </a:p>
                    <a:p>
                      <a:pPr>
                        <a:spcAft>
                          <a:spcPts val="0"/>
                        </a:spcAft>
                      </a:pPr>
                      <a:r>
                        <a:rPr lang="en-GB" sz="800" dirty="0"/>
                        <a:t>Large numbers of British, French and Belgian troops were surrounded by German soldiers on the northern coast of France. 800 British boats set out and rescued many of them against the odds, although many men died.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The Battle of Britain -  the Royal Air Force (RAF) successfully defended Britain from attacks by Nazi Germany’s Luftwaffe planes.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The attack on Pearl Harbour - This was a surprise military attack by the Japanese on the naval base at Pearl Harbour in Hawaii. It led to the US joining the Allies in the war.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D-Day landings - Also known as the Normandy Landings, these were a series of landing operations by the Allies to claim back Europe.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solidFill>
                            <a:schemeClr val="tx1"/>
                          </a:solidFill>
                          <a:effectLst/>
                          <a:latin typeface="+mn-lt"/>
                          <a:ea typeface="Times New Roman" panose="02020603050405020304" pitchFamily="18" charset="0"/>
                          <a:cs typeface="Times New Roman" panose="02020603050405020304" pitchFamily="18" charset="0"/>
                        </a:rPr>
                        <a:t>Hitler’s Suicide - </a:t>
                      </a:r>
                      <a:r>
                        <a:rPr lang="en-GB" sz="800" dirty="0"/>
                        <a:t>With the German army facing defeat, Hitler married his partner Eva Braun on the 29th April and the next day they committed suicide.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Germany officially surrendered to the Allies, bringing an end to the fighting in Europe.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Japan refused to surrender. The US considered invading, but instead dropped atomic bombs on Hiroshima (6th August) and Nagasaki (9th August).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800" dirty="0"/>
                        <a:t>Japan surrendered on August 15th and this was formally signed on the 2nd September 1945. </a:t>
                      </a:r>
                      <a:endParaRPr lang="en-GB" sz="800" dirty="0">
                        <a:solidFill>
                          <a:schemeClr val="tx1"/>
                        </a:solidFill>
                        <a:effectLst/>
                        <a:latin typeface="+mn-lt"/>
                        <a:ea typeface="Times New Roman" panose="02020603050405020304" pitchFamily="18" charset="0"/>
                        <a:cs typeface="Times New Roman" panose="02020603050405020304" pitchFamily="18"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93495675"/>
                  </a:ext>
                </a:extLst>
              </a:tr>
            </a:tbl>
          </a:graphicData>
        </a:graphic>
      </p:graphicFrame>
      <p:pic>
        <p:nvPicPr>
          <p:cNvPr id="5" name="Picture 4">
            <a:extLst>
              <a:ext uri="{FF2B5EF4-FFF2-40B4-BE49-F238E27FC236}">
                <a16:creationId xmlns:a16="http://schemas.microsoft.com/office/drawing/2014/main" id="{1473D072-99DD-46C1-84C6-DB0BD18EDE1F}"/>
              </a:ext>
            </a:extLst>
          </p:cNvPr>
          <p:cNvPicPr>
            <a:picLocks noChangeAspect="1"/>
          </p:cNvPicPr>
          <p:nvPr/>
        </p:nvPicPr>
        <p:blipFill>
          <a:blip r:embed="rId4"/>
          <a:stretch>
            <a:fillRect/>
          </a:stretch>
        </p:blipFill>
        <p:spPr>
          <a:xfrm>
            <a:off x="4291939" y="907811"/>
            <a:ext cx="1021199" cy="1561069"/>
          </a:xfrm>
          <a:prstGeom prst="rect">
            <a:avLst/>
          </a:prstGeom>
        </p:spPr>
      </p:pic>
    </p:spTree>
    <p:extLst>
      <p:ext uri="{BB962C8B-B14F-4D97-AF65-F5344CB8AC3E}">
        <p14:creationId xmlns:p14="http://schemas.microsoft.com/office/powerpoint/2010/main" val="18610275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56F1FA18ADBA4DA2F5AE847C14F201" ma:contentTypeVersion="14" ma:contentTypeDescription="Create a new document." ma:contentTypeScope="" ma:versionID="d5c48d055fb8b6b1f97927b9dff9e26c">
  <xsd:schema xmlns:xsd="http://www.w3.org/2001/XMLSchema" xmlns:xs="http://www.w3.org/2001/XMLSchema" xmlns:p="http://schemas.microsoft.com/office/2006/metadata/properties" xmlns:ns3="ac8a7541-e6e2-4bd2-bd43-3cb8e296dfd8" xmlns:ns4="b98d7024-73f8-4d1f-892a-c396148ecef0" targetNamespace="http://schemas.microsoft.com/office/2006/metadata/properties" ma:root="true" ma:fieldsID="815c25ebc6b1f48b512f3162d9f90047" ns3:_="" ns4:_="">
    <xsd:import namespace="ac8a7541-e6e2-4bd2-bd43-3cb8e296dfd8"/>
    <xsd:import namespace="b98d7024-73f8-4d1f-892a-c396148ecef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ServiceOCR"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8a7541-e6e2-4bd2-bd43-3cb8e296df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98d7024-73f8-4d1f-892a-c396148ecef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8ED508-BD83-460F-BDAF-FDDBCD126ACE}">
  <ds:schemaRefs>
    <ds:schemaRef ds:uri="http://schemas.microsoft.com/sharepoint/v3/contenttype/forms"/>
  </ds:schemaRefs>
</ds:datastoreItem>
</file>

<file path=customXml/itemProps2.xml><?xml version="1.0" encoding="utf-8"?>
<ds:datastoreItem xmlns:ds="http://schemas.openxmlformats.org/officeDocument/2006/customXml" ds:itemID="{22712810-66F8-4C8B-BA16-744EB5FE0B5A}">
  <ds:schemaRefs>
    <ds:schemaRef ds:uri="ac8a7541-e6e2-4bd2-bd43-3cb8e296dfd8"/>
    <ds:schemaRef ds:uri="http://schemas.microsoft.com/office/2006/documentManagement/types"/>
    <ds:schemaRef ds:uri="http://schemas.microsoft.com/office/2006/metadata/properties"/>
    <ds:schemaRef ds:uri="http://purl.org/dc/terms/"/>
    <ds:schemaRef ds:uri="http://schemas.microsoft.com/office/infopath/2007/PartnerControls"/>
    <ds:schemaRef ds:uri="b98d7024-73f8-4d1f-892a-c396148ecef0"/>
    <ds:schemaRef ds:uri="http://purl.org/dc/dcmitype/"/>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3F1EADD4-965D-4568-81AE-3623FE3A6F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8a7541-e6e2-4bd2-bd43-3cb8e296dfd8"/>
    <ds:schemaRef ds:uri="b98d7024-73f8-4d1f-892a-c396148ec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31976</TotalTime>
  <Words>889</Words>
  <Application>Microsoft Office PowerPoint</Application>
  <PresentationFormat>A4 Paper (210x297 mm)</PresentationFormat>
  <Paragraphs>77</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Sam Druce</cp:lastModifiedBy>
  <cp:revision>62</cp:revision>
  <cp:lastPrinted>2022-09-27T12:49:57Z</cp:lastPrinted>
  <dcterms:created xsi:type="dcterms:W3CDTF">2020-12-08T10:19:50Z</dcterms:created>
  <dcterms:modified xsi:type="dcterms:W3CDTF">2022-10-10T13:39:33Z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0x0101004256F1FA18ADBA4DA2F5AE847C14F201</vt:lpwstr>
  </property>
</Properties>
</file>