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1" r:id="rId3"/>
    <p:sldId id="262" r:id="rId4"/>
    <p:sldId id="263" r:id="rId5"/>
    <p:sldId id="264" r:id="rId6"/>
    <p:sldId id="258" r:id="rId7"/>
    <p:sldId id="282" r:id="rId8"/>
    <p:sldId id="259" r:id="rId9"/>
    <p:sldId id="260" r:id="rId10"/>
    <p:sldId id="261" r:id="rId11"/>
    <p:sldId id="280" r:id="rId12"/>
    <p:sldId id="268" r:id="rId13"/>
    <p:sldId id="265" r:id="rId14"/>
    <p:sldId id="266" r:id="rId15"/>
    <p:sldId id="267" r:id="rId16"/>
  </p:sldIdLst>
  <p:sldSz cx="12192000" cy="6858000"/>
  <p:notesSz cx="6858000"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et Roberts" userId="36316778-caa6-418d-8c90-4b7a9acc6b7a" providerId="ADAL" clId="{3BA81A7D-ADB4-414C-A1CA-E42B0BA22485}"/>
  </pc:docChgLst>
  <pc:docChgLst>
    <pc:chgData name="Harriet Roberts" userId="36316778-caa6-418d-8c90-4b7a9acc6b7a" providerId="ADAL" clId="{49FFF8BA-2425-423D-982F-BADC24EE87C5}"/>
    <pc:docChg chg="custSel addSld delSld modSld">
      <pc:chgData name="Harriet Roberts" userId="36316778-caa6-418d-8c90-4b7a9acc6b7a" providerId="ADAL" clId="{49FFF8BA-2425-423D-982F-BADC24EE87C5}" dt="2022-09-12T12:12:07.989" v="2042" actId="20577"/>
      <pc:docMkLst>
        <pc:docMk/>
      </pc:docMkLst>
      <pc:sldChg chg="modSp">
        <pc:chgData name="Harriet Roberts" userId="36316778-caa6-418d-8c90-4b7a9acc6b7a" providerId="ADAL" clId="{49FFF8BA-2425-423D-982F-BADC24EE87C5}" dt="2022-09-12T10:05:57.338" v="78" actId="20577"/>
        <pc:sldMkLst>
          <pc:docMk/>
          <pc:sldMk cId="79309007" sldId="256"/>
        </pc:sldMkLst>
        <pc:spChg chg="mod">
          <ac:chgData name="Harriet Roberts" userId="36316778-caa6-418d-8c90-4b7a9acc6b7a" providerId="ADAL" clId="{49FFF8BA-2425-423D-982F-BADC24EE87C5}" dt="2022-09-12T10:05:57.338" v="78" actId="20577"/>
          <ac:spMkLst>
            <pc:docMk/>
            <pc:sldMk cId="79309007" sldId="256"/>
            <ac:spMk id="4" creationId="{DF6D732B-9CE4-45AA-8425-CAD4F36D0E00}"/>
          </ac:spMkLst>
        </pc:spChg>
      </pc:sldChg>
      <pc:sldChg chg="modSp">
        <pc:chgData name="Harriet Roberts" userId="36316778-caa6-418d-8c90-4b7a9acc6b7a" providerId="ADAL" clId="{49FFF8BA-2425-423D-982F-BADC24EE87C5}" dt="2022-09-12T12:08:12.070" v="1578" actId="113"/>
        <pc:sldMkLst>
          <pc:docMk/>
          <pc:sldMk cId="2995266316" sldId="259"/>
        </pc:sldMkLst>
        <pc:spChg chg="mod">
          <ac:chgData name="Harriet Roberts" userId="36316778-caa6-418d-8c90-4b7a9acc6b7a" providerId="ADAL" clId="{49FFF8BA-2425-423D-982F-BADC24EE87C5}" dt="2022-09-12T12:08:12.070" v="1578" actId="113"/>
          <ac:spMkLst>
            <pc:docMk/>
            <pc:sldMk cId="2995266316" sldId="259"/>
            <ac:spMk id="3" creationId="{6007C1DA-8850-437F-8113-AB290326AC48}"/>
          </ac:spMkLst>
        </pc:spChg>
      </pc:sldChg>
      <pc:sldChg chg="modSp">
        <pc:chgData name="Harriet Roberts" userId="36316778-caa6-418d-8c90-4b7a9acc6b7a" providerId="ADAL" clId="{49FFF8BA-2425-423D-982F-BADC24EE87C5}" dt="2022-09-12T12:11:46.972" v="2016" actId="255"/>
        <pc:sldMkLst>
          <pc:docMk/>
          <pc:sldMk cId="3117959196" sldId="260"/>
        </pc:sldMkLst>
        <pc:spChg chg="mod">
          <ac:chgData name="Harriet Roberts" userId="36316778-caa6-418d-8c90-4b7a9acc6b7a" providerId="ADAL" clId="{49FFF8BA-2425-423D-982F-BADC24EE87C5}" dt="2022-09-12T12:11:46.972" v="2016" actId="255"/>
          <ac:spMkLst>
            <pc:docMk/>
            <pc:sldMk cId="3117959196" sldId="260"/>
            <ac:spMk id="3" creationId="{368D3682-8CBD-4E1C-8077-FDE7E09C1992}"/>
          </ac:spMkLst>
        </pc:spChg>
      </pc:sldChg>
      <pc:sldChg chg="addSp delSp modSp">
        <pc:chgData name="Harriet Roberts" userId="36316778-caa6-418d-8c90-4b7a9acc6b7a" providerId="ADAL" clId="{49FFF8BA-2425-423D-982F-BADC24EE87C5}" dt="2022-09-12T10:15:06.416" v="312" actId="13926"/>
        <pc:sldMkLst>
          <pc:docMk/>
          <pc:sldMk cId="1970881499" sldId="264"/>
        </pc:sldMkLst>
        <pc:spChg chg="add mod">
          <ac:chgData name="Harriet Roberts" userId="36316778-caa6-418d-8c90-4b7a9acc6b7a" providerId="ADAL" clId="{49FFF8BA-2425-423D-982F-BADC24EE87C5}" dt="2022-09-12T10:15:06.416" v="312" actId="13926"/>
          <ac:spMkLst>
            <pc:docMk/>
            <pc:sldMk cId="1970881499" sldId="264"/>
            <ac:spMk id="2" creationId="{C3BDD43C-5F6C-45CA-BBB6-762D0BDACF1F}"/>
          </ac:spMkLst>
        </pc:spChg>
        <pc:picChg chg="del">
          <ac:chgData name="Harriet Roberts" userId="36316778-caa6-418d-8c90-4b7a9acc6b7a" providerId="ADAL" clId="{49FFF8BA-2425-423D-982F-BADC24EE87C5}" dt="2022-09-12T10:12:53.852" v="79" actId="478"/>
          <ac:picMkLst>
            <pc:docMk/>
            <pc:sldMk cId="1970881499" sldId="264"/>
            <ac:picMk id="3" creationId="{0BD32FED-4B22-4443-AE4F-11C2B94CF5D4}"/>
          </ac:picMkLst>
        </pc:picChg>
        <pc:picChg chg="add mod">
          <ac:chgData name="Harriet Roberts" userId="36316778-caa6-418d-8c90-4b7a9acc6b7a" providerId="ADAL" clId="{49FFF8BA-2425-423D-982F-BADC24EE87C5}" dt="2022-09-12T10:13:30.560" v="82" actId="14100"/>
          <ac:picMkLst>
            <pc:docMk/>
            <pc:sldMk cId="1970881499" sldId="264"/>
            <ac:picMk id="4" creationId="{01F70BB1-AB44-48CE-BDE7-286A8323378D}"/>
          </ac:picMkLst>
        </pc:picChg>
      </pc:sldChg>
      <pc:sldChg chg="modSp">
        <pc:chgData name="Harriet Roberts" userId="36316778-caa6-418d-8c90-4b7a9acc6b7a" providerId="ADAL" clId="{49FFF8BA-2425-423D-982F-BADC24EE87C5}" dt="2022-09-12T12:12:07.989" v="2042" actId="20577"/>
        <pc:sldMkLst>
          <pc:docMk/>
          <pc:sldMk cId="3236891425" sldId="280"/>
        </pc:sldMkLst>
        <pc:spChg chg="mod">
          <ac:chgData name="Harriet Roberts" userId="36316778-caa6-418d-8c90-4b7a9acc6b7a" providerId="ADAL" clId="{49FFF8BA-2425-423D-982F-BADC24EE87C5}" dt="2022-09-12T12:12:07.989" v="2042" actId="20577"/>
          <ac:spMkLst>
            <pc:docMk/>
            <pc:sldMk cId="3236891425" sldId="280"/>
            <ac:spMk id="3" creationId="{00000000-0000-0000-0000-000000000000}"/>
          </ac:spMkLst>
        </pc:spChg>
      </pc:sldChg>
      <pc:sldChg chg="delSp modSp add">
        <pc:chgData name="Harriet Roberts" userId="36316778-caa6-418d-8c90-4b7a9acc6b7a" providerId="ADAL" clId="{49FFF8BA-2425-423D-982F-BADC24EE87C5}" dt="2022-09-12T12:06:20.970" v="1446" actId="27636"/>
        <pc:sldMkLst>
          <pc:docMk/>
          <pc:sldMk cId="3574103978" sldId="282"/>
        </pc:sldMkLst>
        <pc:spChg chg="mod">
          <ac:chgData name="Harriet Roberts" userId="36316778-caa6-418d-8c90-4b7a9acc6b7a" providerId="ADAL" clId="{49FFF8BA-2425-423D-982F-BADC24EE87C5}" dt="2022-09-12T12:05:32.286" v="1267" actId="20577"/>
          <ac:spMkLst>
            <pc:docMk/>
            <pc:sldMk cId="3574103978" sldId="282"/>
            <ac:spMk id="2" creationId="{9F1EA000-894A-4E1C-B620-0499055F3EA4}"/>
          </ac:spMkLst>
        </pc:spChg>
        <pc:spChg chg="mod">
          <ac:chgData name="Harriet Roberts" userId="36316778-caa6-418d-8c90-4b7a9acc6b7a" providerId="ADAL" clId="{49FFF8BA-2425-423D-982F-BADC24EE87C5}" dt="2022-09-12T12:06:20.970" v="1446" actId="27636"/>
          <ac:spMkLst>
            <pc:docMk/>
            <pc:sldMk cId="3574103978" sldId="282"/>
            <ac:spMk id="3" creationId="{2D714467-BEE3-4A71-97E1-6595857BBD45}"/>
          </ac:spMkLst>
        </pc:spChg>
        <pc:picChg chg="del">
          <ac:chgData name="Harriet Roberts" userId="36316778-caa6-418d-8c90-4b7a9acc6b7a" providerId="ADAL" clId="{49FFF8BA-2425-423D-982F-BADC24EE87C5}" dt="2022-09-12T10:17:23.868" v="569" actId="478"/>
          <ac:picMkLst>
            <pc:docMk/>
            <pc:sldMk cId="3574103978" sldId="282"/>
            <ac:picMk id="5" creationId="{9B6E4356-E48C-4D81-B75A-D663EE4027B5}"/>
          </ac:picMkLst>
        </pc:picChg>
      </pc:sldChg>
      <pc:sldChg chg="modSp add del">
        <pc:chgData name="Harriet Roberts" userId="36316778-caa6-418d-8c90-4b7a9acc6b7a" providerId="ADAL" clId="{49FFF8BA-2425-423D-982F-BADC24EE87C5}" dt="2022-09-12T12:05:23.736" v="1258" actId="2696"/>
        <pc:sldMkLst>
          <pc:docMk/>
          <pc:sldMk cId="378222815" sldId="283"/>
        </pc:sldMkLst>
        <pc:spChg chg="mod">
          <ac:chgData name="Harriet Roberts" userId="36316778-caa6-418d-8c90-4b7a9acc6b7a" providerId="ADAL" clId="{49FFF8BA-2425-423D-982F-BADC24EE87C5}" dt="2022-09-12T12:04:58.396" v="1257" actId="20577"/>
          <ac:spMkLst>
            <pc:docMk/>
            <pc:sldMk cId="378222815" sldId="283"/>
            <ac:spMk id="2" creationId="{D2D985D0-6A18-4AFB-8DCE-009D1FA9B49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B7650A-B87E-4D22-954D-79334F0999E7}" type="datetimeFigureOut">
              <a:rPr lang="en-GB" smtClean="0"/>
              <a:t>12/09/2022</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1A0075F2-EC91-405B-A8C1-5BFF905460D7}"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8638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B7650A-B87E-4D22-954D-79334F0999E7}"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075F2-EC91-405B-A8C1-5BFF905460D7}"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71253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B7650A-B87E-4D22-954D-79334F0999E7}"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075F2-EC91-405B-A8C1-5BFF905460D7}"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56066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B7650A-B87E-4D22-954D-79334F0999E7}"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0075F2-EC91-405B-A8C1-5BFF905460D7}"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7616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B7650A-B87E-4D22-954D-79334F0999E7}" type="datetimeFigureOut">
              <a:rPr lang="en-GB" smtClean="0"/>
              <a:t>12/09/2022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0075F2-EC91-405B-A8C1-5BFF905460D7}"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28570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B7650A-B87E-4D22-954D-79334F0999E7}" type="datetimeFigureOut">
              <a:rPr lang="en-GB" smtClean="0"/>
              <a:t>12/09/2022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0075F2-EC91-405B-A8C1-5BFF905460D7}"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89502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B7650A-B87E-4D22-954D-79334F0999E7}" type="datetimeFigureOut">
              <a:rPr lang="en-GB" smtClean="0"/>
              <a:t>12/09/2022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0075F2-EC91-405B-A8C1-5BFF905460D7}" type="slidenum">
              <a:rPr lang="en-GB" smtClean="0"/>
              <a:t>‹#›</a:t>
            </a:fld>
            <a:endParaRPr lang="en-GB"/>
          </a:p>
        </p:txBody>
      </p:sp>
    </p:spTree>
    <p:extLst>
      <p:ext uri="{BB962C8B-B14F-4D97-AF65-F5344CB8AC3E}">
        <p14:creationId xmlns:p14="http://schemas.microsoft.com/office/powerpoint/2010/main" val="2545714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B7650A-B87E-4D22-954D-79334F0999E7}"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0075F2-EC91-405B-A8C1-5BFF905460D7}"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9790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3B7650A-B87E-4D22-954D-79334F0999E7}" type="datetimeFigureOut">
              <a:rPr lang="en-GB" smtClean="0"/>
              <a:t>12/09/2022</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1A0075F2-EC91-405B-A8C1-5BFF905460D7}"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8698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B7650A-B87E-4D22-954D-79334F0999E7}"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075F2-EC91-405B-A8C1-5BFF905460D7}"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6499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B7650A-B87E-4D22-954D-79334F0999E7}"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075F2-EC91-405B-A8C1-5BFF905460D7}"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43887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3B7650A-B87E-4D22-954D-79334F0999E7}" type="datetimeFigureOut">
              <a:rPr lang="en-GB" smtClean="0"/>
              <a:t>12/09/2022</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A0075F2-EC91-405B-A8C1-5BFF905460D7}"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99531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73D84-7B07-4988-B222-2EC395E8AE38}"/>
              </a:ext>
            </a:extLst>
          </p:cNvPr>
          <p:cNvSpPr>
            <a:spLocks noGrp="1"/>
          </p:cNvSpPr>
          <p:nvPr>
            <p:ph type="ctrTitle"/>
          </p:nvPr>
        </p:nvSpPr>
        <p:spPr>
          <a:xfrm>
            <a:off x="1934818" y="861391"/>
            <a:ext cx="8322364" cy="971590"/>
          </a:xfrm>
        </p:spPr>
        <p:txBody>
          <a:bodyPr>
            <a:normAutofit/>
          </a:bodyPr>
          <a:lstStyle/>
          <a:p>
            <a:r>
              <a:rPr lang="en-GB" sz="4800" dirty="0">
                <a:latin typeface="Comic Sans MS" panose="030F0702030302020204" pitchFamily="66" charset="0"/>
              </a:rPr>
              <a:t>Welcome to Reception</a:t>
            </a:r>
          </a:p>
        </p:txBody>
      </p:sp>
      <p:sp>
        <p:nvSpPr>
          <p:cNvPr id="4" name="TextBox 3">
            <a:extLst>
              <a:ext uri="{FF2B5EF4-FFF2-40B4-BE49-F238E27FC236}">
                <a16:creationId xmlns:a16="http://schemas.microsoft.com/office/drawing/2014/main" id="{DF6D732B-9CE4-45AA-8425-CAD4F36D0E00}"/>
              </a:ext>
            </a:extLst>
          </p:cNvPr>
          <p:cNvSpPr txBox="1"/>
          <p:nvPr/>
        </p:nvSpPr>
        <p:spPr>
          <a:xfrm>
            <a:off x="2372139" y="2981739"/>
            <a:ext cx="5035826" cy="1754326"/>
          </a:xfrm>
          <a:prstGeom prst="rect">
            <a:avLst/>
          </a:prstGeom>
          <a:noFill/>
        </p:spPr>
        <p:txBody>
          <a:bodyPr wrap="square" rtlCol="0">
            <a:spAutoFit/>
          </a:bodyPr>
          <a:lstStyle/>
          <a:p>
            <a:r>
              <a:rPr lang="en-GB" sz="3600" dirty="0">
                <a:latin typeface="Comic Sans MS" panose="030F0702030302020204" pitchFamily="66" charset="0"/>
              </a:rPr>
              <a:t>Miss Roberts</a:t>
            </a:r>
          </a:p>
          <a:p>
            <a:r>
              <a:rPr lang="en-GB" sz="3600" dirty="0">
                <a:latin typeface="Comic Sans MS" panose="030F0702030302020204" pitchFamily="66" charset="0"/>
              </a:rPr>
              <a:t>Miss </a:t>
            </a:r>
            <a:r>
              <a:rPr lang="en-GB" sz="3600" dirty="0" err="1">
                <a:latin typeface="Comic Sans MS" panose="030F0702030302020204" pitchFamily="66" charset="0"/>
              </a:rPr>
              <a:t>Chestnutt</a:t>
            </a:r>
            <a:endParaRPr lang="en-GB" sz="3600" dirty="0">
              <a:latin typeface="Comic Sans MS" panose="030F0702030302020204" pitchFamily="66" charset="0"/>
            </a:endParaRPr>
          </a:p>
          <a:p>
            <a:r>
              <a:rPr lang="en-GB" sz="3600" dirty="0">
                <a:latin typeface="Comic Sans MS" panose="030F0702030302020204" pitchFamily="66" charset="0"/>
              </a:rPr>
              <a:t>Miss Kirsty</a:t>
            </a:r>
          </a:p>
        </p:txBody>
      </p:sp>
    </p:spTree>
    <p:extLst>
      <p:ext uri="{BB962C8B-B14F-4D97-AF65-F5344CB8AC3E}">
        <p14:creationId xmlns:p14="http://schemas.microsoft.com/office/powerpoint/2010/main" val="79309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BAEE5-FD08-49DE-BE58-C2719CC7824B}"/>
              </a:ext>
            </a:extLst>
          </p:cNvPr>
          <p:cNvSpPr>
            <a:spLocks noGrp="1"/>
          </p:cNvSpPr>
          <p:nvPr>
            <p:ph type="title"/>
          </p:nvPr>
        </p:nvSpPr>
        <p:spPr/>
        <p:txBody>
          <a:bodyPr/>
          <a:lstStyle/>
          <a:p>
            <a:r>
              <a:rPr lang="en-US" dirty="0">
                <a:latin typeface="Comic Sans MS" panose="030F0702030302020204" pitchFamily="66" charset="0"/>
              </a:rPr>
              <a:t>In this presentation we will cover:</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3756A8E-9140-48B6-BFCD-14C72488D4C2}"/>
              </a:ext>
            </a:extLst>
          </p:cNvPr>
          <p:cNvSpPr>
            <a:spLocks noGrp="1"/>
          </p:cNvSpPr>
          <p:nvPr>
            <p:ph idx="1"/>
          </p:nvPr>
        </p:nvSpPr>
        <p:spPr>
          <a:xfrm>
            <a:off x="1451579" y="1853754"/>
            <a:ext cx="9163412" cy="4388020"/>
          </a:xfrm>
        </p:spPr>
        <p:txBody>
          <a:bodyPr>
            <a:normAutofit fontScale="85000" lnSpcReduction="20000"/>
          </a:bodyPr>
          <a:lstStyle/>
          <a:p>
            <a:r>
              <a:rPr lang="en-US" dirty="0"/>
              <a:t>EYFS Curriculum</a:t>
            </a:r>
          </a:p>
          <a:p>
            <a:r>
              <a:rPr lang="en-US" dirty="0"/>
              <a:t>EYFS Goals</a:t>
            </a:r>
          </a:p>
          <a:p>
            <a:r>
              <a:rPr lang="en-US" dirty="0"/>
              <a:t>Timetables</a:t>
            </a:r>
          </a:p>
          <a:p>
            <a:r>
              <a:rPr lang="en-US" dirty="0"/>
              <a:t>Read Write Inc</a:t>
            </a:r>
          </a:p>
          <a:p>
            <a:r>
              <a:rPr lang="en-US" dirty="0"/>
              <a:t>PE and Forest School</a:t>
            </a:r>
          </a:p>
          <a:p>
            <a:r>
              <a:rPr lang="en-US" dirty="0"/>
              <a:t>Child Initiated </a:t>
            </a:r>
          </a:p>
          <a:p>
            <a:r>
              <a:rPr lang="en-US" dirty="0"/>
              <a:t>Dojo</a:t>
            </a:r>
          </a:p>
          <a:p>
            <a:r>
              <a:rPr lang="en-US" dirty="0"/>
              <a:t>Classroom Learning </a:t>
            </a:r>
            <a:r>
              <a:rPr lang="en-US" dirty="0" err="1"/>
              <a:t>Behaviour</a:t>
            </a:r>
            <a:endParaRPr lang="en-US" dirty="0"/>
          </a:p>
          <a:p>
            <a:r>
              <a:rPr lang="en-US" dirty="0"/>
              <a:t>Check List</a:t>
            </a:r>
          </a:p>
          <a:p>
            <a:r>
              <a:rPr lang="en-US" dirty="0"/>
              <a:t>Christian Values</a:t>
            </a:r>
          </a:p>
          <a:p>
            <a:r>
              <a:rPr lang="en-US" dirty="0"/>
              <a:t>School Values</a:t>
            </a:r>
          </a:p>
          <a:p>
            <a:endParaRPr lang="en-US" dirty="0"/>
          </a:p>
          <a:p>
            <a:endParaRPr lang="en-US" dirty="0"/>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4084311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2B311-7E7A-414E-B0D5-8C0D1C9ED9F7}"/>
              </a:ext>
            </a:extLst>
          </p:cNvPr>
          <p:cNvSpPr>
            <a:spLocks noGrp="1"/>
          </p:cNvSpPr>
          <p:nvPr>
            <p:ph type="title"/>
          </p:nvPr>
        </p:nvSpPr>
        <p:spPr/>
        <p:txBody>
          <a:bodyPr/>
          <a:lstStyle/>
          <a:p>
            <a:r>
              <a:rPr lang="en-GB" dirty="0">
                <a:latin typeface="Comic Sans MS" panose="030F0702030302020204" pitchFamily="66" charset="0"/>
              </a:rPr>
              <a:t>EYFS Curriculum – </a:t>
            </a:r>
            <a:r>
              <a:rPr lang="en-GB" sz="1400" cap="none" dirty="0">
                <a:latin typeface="Comic Sans MS" panose="030F0702030302020204" pitchFamily="66" charset="0"/>
              </a:rPr>
              <a:t>This is our curriculum. It’s broken into Prime and Specific.</a:t>
            </a:r>
            <a:br>
              <a:rPr lang="en-GB" sz="1400" cap="none" dirty="0">
                <a:latin typeface="Comic Sans MS" panose="030F0702030302020204" pitchFamily="66" charset="0"/>
              </a:rPr>
            </a:br>
            <a:r>
              <a:rPr lang="en-GB" sz="1400" cap="none" dirty="0">
                <a:latin typeface="Comic Sans MS" panose="030F0702030302020204" pitchFamily="66" charset="0"/>
              </a:rPr>
              <a:t>The EYFS development matters framework has recently been updated. You can find the latest version here: https://www.gov.uk/government/publications/development-matters--2</a:t>
            </a:r>
            <a:endParaRPr lang="en-GB" dirty="0">
              <a:latin typeface="Comic Sans MS" panose="030F0702030302020204" pitchFamily="66" charset="0"/>
            </a:endParaRP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7680" y="1742816"/>
            <a:ext cx="10396640" cy="4845407"/>
          </a:xfrm>
        </p:spPr>
      </p:pic>
    </p:spTree>
    <p:extLst>
      <p:ext uri="{BB962C8B-B14F-4D97-AF65-F5344CB8AC3E}">
        <p14:creationId xmlns:p14="http://schemas.microsoft.com/office/powerpoint/2010/main" val="4220094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63DC5-E416-4E83-9BDB-7A77FD435CA5}"/>
              </a:ext>
            </a:extLst>
          </p:cNvPr>
          <p:cNvSpPr>
            <a:spLocks noGrp="1"/>
          </p:cNvSpPr>
          <p:nvPr>
            <p:ph type="title"/>
          </p:nvPr>
        </p:nvSpPr>
        <p:spPr/>
        <p:txBody>
          <a:bodyPr/>
          <a:lstStyle/>
          <a:p>
            <a:r>
              <a:rPr lang="en-GB" dirty="0"/>
              <a:t>EYFS Goals</a:t>
            </a:r>
          </a:p>
        </p:txBody>
      </p:sp>
      <p:sp>
        <p:nvSpPr>
          <p:cNvPr id="3" name="Content Placeholder 2">
            <a:extLst>
              <a:ext uri="{FF2B5EF4-FFF2-40B4-BE49-F238E27FC236}">
                <a16:creationId xmlns:a16="http://schemas.microsoft.com/office/drawing/2014/main" id="{099C7238-FAEB-4E22-82BA-45009AA4B521}"/>
              </a:ext>
            </a:extLst>
          </p:cNvPr>
          <p:cNvSpPr>
            <a:spLocks noGrp="1"/>
          </p:cNvSpPr>
          <p:nvPr>
            <p:ph idx="1"/>
          </p:nvPr>
        </p:nvSpPr>
        <p:spPr/>
        <p:txBody>
          <a:bodyPr/>
          <a:lstStyle/>
          <a:p>
            <a:r>
              <a:rPr lang="en-GB" dirty="0">
                <a:latin typeface="Comic Sans MS" panose="030F0702030302020204" pitchFamily="66" charset="0"/>
              </a:rPr>
              <a:t>Tracking – We have a monitoring system in reception. We observe the children during play to assess their understanding and development. We follow the different developmental stages, gathering observations to create a baseline. We then use this baseline to track their development. </a:t>
            </a:r>
          </a:p>
          <a:p>
            <a:r>
              <a:rPr lang="en-GB" dirty="0">
                <a:latin typeface="Comic Sans MS" panose="030F0702030302020204" pitchFamily="66" charset="0"/>
              </a:rPr>
              <a:t>We follow a “Good level of development” – This looks at Literacy (reading, writing), maths (number and shape), all CLL areas (communicating, language, literacy), all PSED and physical.</a:t>
            </a:r>
          </a:p>
        </p:txBody>
      </p:sp>
    </p:spTree>
    <p:extLst>
      <p:ext uri="{BB962C8B-B14F-4D97-AF65-F5344CB8AC3E}">
        <p14:creationId xmlns:p14="http://schemas.microsoft.com/office/powerpoint/2010/main" val="2532430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1F70BB1-AB44-48CE-BDE7-286A8323378D}"/>
              </a:ext>
            </a:extLst>
          </p:cNvPr>
          <p:cNvPicPr/>
          <p:nvPr/>
        </p:nvPicPr>
        <p:blipFill>
          <a:blip r:embed="rId2">
            <a:extLst>
              <a:ext uri="{28A0092B-C50C-407E-A947-70E740481C1C}">
                <a14:useLocalDpi xmlns:a14="http://schemas.microsoft.com/office/drawing/2010/main" val="0"/>
              </a:ext>
            </a:extLst>
          </a:blip>
          <a:stretch>
            <a:fillRect/>
          </a:stretch>
        </p:blipFill>
        <p:spPr>
          <a:xfrm>
            <a:off x="1060175" y="251791"/>
            <a:ext cx="10124660" cy="5751444"/>
          </a:xfrm>
          <a:prstGeom prst="rect">
            <a:avLst/>
          </a:prstGeom>
        </p:spPr>
      </p:pic>
      <p:sp>
        <p:nvSpPr>
          <p:cNvPr id="2" name="TextBox 1">
            <a:extLst>
              <a:ext uri="{FF2B5EF4-FFF2-40B4-BE49-F238E27FC236}">
                <a16:creationId xmlns:a16="http://schemas.microsoft.com/office/drawing/2014/main" id="{C3BDD43C-5F6C-45CA-BBB6-762D0BDACF1F}"/>
              </a:ext>
            </a:extLst>
          </p:cNvPr>
          <p:cNvSpPr txBox="1"/>
          <p:nvPr/>
        </p:nvSpPr>
        <p:spPr>
          <a:xfrm>
            <a:off x="1298713" y="6175513"/>
            <a:ext cx="10124660" cy="646331"/>
          </a:xfrm>
          <a:prstGeom prst="rect">
            <a:avLst/>
          </a:prstGeom>
          <a:noFill/>
        </p:spPr>
        <p:txBody>
          <a:bodyPr wrap="square" rtlCol="0">
            <a:spAutoFit/>
          </a:bodyPr>
          <a:lstStyle/>
          <a:p>
            <a:r>
              <a:rPr lang="en-GB" dirty="0">
                <a:highlight>
                  <a:srgbClr val="FFFF00"/>
                </a:highlight>
              </a:rPr>
              <a:t>Forest School currently is not taking place due to the new building work behind the school but will hopefully continue again after half term. I will make sure parents have lots of notice before hand!</a:t>
            </a:r>
          </a:p>
        </p:txBody>
      </p:sp>
    </p:spTree>
    <p:extLst>
      <p:ext uri="{BB962C8B-B14F-4D97-AF65-F5344CB8AC3E}">
        <p14:creationId xmlns:p14="http://schemas.microsoft.com/office/powerpoint/2010/main" val="1970881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EA000-894A-4E1C-B620-0499055F3EA4}"/>
              </a:ext>
            </a:extLst>
          </p:cNvPr>
          <p:cNvSpPr>
            <a:spLocks noGrp="1"/>
          </p:cNvSpPr>
          <p:nvPr>
            <p:ph type="title"/>
          </p:nvPr>
        </p:nvSpPr>
        <p:spPr/>
        <p:txBody>
          <a:bodyPr/>
          <a:lstStyle/>
          <a:p>
            <a:r>
              <a:rPr lang="en-GB" dirty="0">
                <a:latin typeface="Comic Sans MS" panose="030F0702030302020204" pitchFamily="66" charset="0"/>
              </a:rPr>
              <a:t>Read Write Inc - phonics</a:t>
            </a:r>
          </a:p>
        </p:txBody>
      </p:sp>
      <p:sp>
        <p:nvSpPr>
          <p:cNvPr id="3" name="Content Placeholder 2">
            <a:extLst>
              <a:ext uri="{FF2B5EF4-FFF2-40B4-BE49-F238E27FC236}">
                <a16:creationId xmlns:a16="http://schemas.microsoft.com/office/drawing/2014/main" id="{2D714467-BEE3-4A71-97E1-6595857BBD45}"/>
              </a:ext>
            </a:extLst>
          </p:cNvPr>
          <p:cNvSpPr>
            <a:spLocks noGrp="1"/>
          </p:cNvSpPr>
          <p:nvPr>
            <p:ph idx="1"/>
          </p:nvPr>
        </p:nvSpPr>
        <p:spPr/>
        <p:txBody>
          <a:bodyPr>
            <a:normAutofit fontScale="92500" lnSpcReduction="20000"/>
          </a:bodyPr>
          <a:lstStyle/>
          <a:p>
            <a:r>
              <a:rPr lang="en-GB" dirty="0">
                <a:latin typeface="Comic Sans MS" panose="030F0702030302020204" pitchFamily="66" charset="0"/>
              </a:rPr>
              <a:t>Every day (apart from Tuesday)</a:t>
            </a:r>
          </a:p>
          <a:p>
            <a:r>
              <a:rPr lang="en-GB" dirty="0">
                <a:latin typeface="Comic Sans MS" panose="030F0702030302020204" pitchFamily="66" charset="0"/>
              </a:rPr>
              <a:t>Read Write Inc is a structured programme using phonics</a:t>
            </a:r>
          </a:p>
          <a:p>
            <a:r>
              <a:rPr lang="en-GB" dirty="0">
                <a:latin typeface="Comic Sans MS" panose="030F0702030302020204" pitchFamily="66" charset="0"/>
              </a:rPr>
              <a:t>It starts your child reading and writing – mark making</a:t>
            </a:r>
          </a:p>
          <a:p>
            <a:r>
              <a:rPr lang="en-GB" dirty="0">
                <a:latin typeface="Comic Sans MS" panose="030F0702030302020204" pitchFamily="66" charset="0"/>
              </a:rPr>
              <a:t>We start introducing the sound, what it looks like, how we write it</a:t>
            </a:r>
          </a:p>
          <a:p>
            <a:r>
              <a:rPr lang="en-GB" dirty="0">
                <a:latin typeface="Comic Sans MS" panose="030F0702030302020204" pitchFamily="66" charset="0"/>
              </a:rPr>
              <a:t>We say “now that you’ve been shown, you can practise on your own”</a:t>
            </a:r>
          </a:p>
          <a:p>
            <a:r>
              <a:rPr lang="en-GB" dirty="0">
                <a:latin typeface="Comic Sans MS" panose="030F0702030302020204" pitchFamily="66" charset="0"/>
              </a:rPr>
              <a:t>At home learning – We encourage reading at home – this will continuing their learning. We will be sending home bear words that need to be taught. If you see any numbers and letters in your environment, point these out, can your child tell you what they are? </a:t>
            </a:r>
          </a:p>
        </p:txBody>
      </p:sp>
      <p:pic>
        <p:nvPicPr>
          <p:cNvPr id="5" name="Picture 4" descr="A picture containing bear, teddy, stuffed&#10;&#10;Description automatically generated">
            <a:extLst>
              <a:ext uri="{FF2B5EF4-FFF2-40B4-BE49-F238E27FC236}">
                <a16:creationId xmlns:a16="http://schemas.microsoft.com/office/drawing/2014/main" id="{9B6E4356-E48C-4D81-B75A-D663EE4027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8196" y="446328"/>
            <a:ext cx="2229647" cy="3003714"/>
          </a:xfrm>
          <a:prstGeom prst="rect">
            <a:avLst/>
          </a:prstGeom>
        </p:spPr>
      </p:pic>
    </p:spTree>
    <p:extLst>
      <p:ext uri="{BB962C8B-B14F-4D97-AF65-F5344CB8AC3E}">
        <p14:creationId xmlns:p14="http://schemas.microsoft.com/office/powerpoint/2010/main" val="1478034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EA000-894A-4E1C-B620-0499055F3EA4}"/>
              </a:ext>
            </a:extLst>
          </p:cNvPr>
          <p:cNvSpPr>
            <a:spLocks noGrp="1"/>
          </p:cNvSpPr>
          <p:nvPr>
            <p:ph type="title"/>
          </p:nvPr>
        </p:nvSpPr>
        <p:spPr/>
        <p:txBody>
          <a:bodyPr/>
          <a:lstStyle/>
          <a:p>
            <a:r>
              <a:rPr lang="en-GB" dirty="0">
                <a:latin typeface="Comic Sans MS" panose="030F0702030302020204" pitchFamily="66" charset="0"/>
              </a:rPr>
              <a:t>Topic Work </a:t>
            </a:r>
          </a:p>
        </p:txBody>
      </p:sp>
      <p:sp>
        <p:nvSpPr>
          <p:cNvPr id="3" name="Content Placeholder 2">
            <a:extLst>
              <a:ext uri="{FF2B5EF4-FFF2-40B4-BE49-F238E27FC236}">
                <a16:creationId xmlns:a16="http://schemas.microsoft.com/office/drawing/2014/main" id="{2D714467-BEE3-4A71-97E1-6595857BBD45}"/>
              </a:ext>
            </a:extLst>
          </p:cNvPr>
          <p:cNvSpPr>
            <a:spLocks noGrp="1"/>
          </p:cNvSpPr>
          <p:nvPr>
            <p:ph idx="1"/>
          </p:nvPr>
        </p:nvSpPr>
        <p:spPr>
          <a:xfrm>
            <a:off x="1451579" y="2015732"/>
            <a:ext cx="9603275" cy="4037749"/>
          </a:xfrm>
        </p:spPr>
        <p:txBody>
          <a:bodyPr>
            <a:normAutofit fontScale="92500" lnSpcReduction="10000"/>
          </a:bodyPr>
          <a:lstStyle/>
          <a:p>
            <a:r>
              <a:rPr lang="en-GB" dirty="0">
                <a:latin typeface="Comic Sans MS" panose="030F0702030302020204" pitchFamily="66" charset="0"/>
              </a:rPr>
              <a:t>Every term a new Early Years topic or theme is chosen to help support children’s knowledge and understanding of the world.</a:t>
            </a:r>
          </a:p>
          <a:p>
            <a:r>
              <a:rPr lang="en-GB" dirty="0">
                <a:latin typeface="Comic Sans MS" panose="030F0702030302020204" pitchFamily="66" charset="0"/>
              </a:rPr>
              <a:t>These topics are chosen from the children's interests and therefore not set for each year. Pervious popular topics have been; Fairy Tales, Dinosaurs, Where we live, Superheroes, Autumn Leaves, Christmas, Harvest, Spring, Life Cycles – Growing Flowers.  </a:t>
            </a:r>
          </a:p>
          <a:p>
            <a:r>
              <a:rPr lang="en-GB" dirty="0">
                <a:latin typeface="Comic Sans MS" panose="030F0702030302020204" pitchFamily="66" charset="0"/>
              </a:rPr>
              <a:t>Each topic covers a variety of the EYFS curriculum to include maths, English, understanding the world and expressive art and design. </a:t>
            </a:r>
          </a:p>
          <a:p>
            <a:r>
              <a:rPr lang="en-GB" dirty="0">
                <a:latin typeface="Comic Sans MS" panose="030F0702030302020204" pitchFamily="66" charset="0"/>
              </a:rPr>
              <a:t>For the first half of the term, the topic is always ‘The Wonderful Me’. This enables the children to introduce themselves to their new class and their new teachers and everyone can get to know each other!</a:t>
            </a:r>
          </a:p>
        </p:txBody>
      </p:sp>
    </p:spTree>
    <p:extLst>
      <p:ext uri="{BB962C8B-B14F-4D97-AF65-F5344CB8AC3E}">
        <p14:creationId xmlns:p14="http://schemas.microsoft.com/office/powerpoint/2010/main" val="3574103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4EF19-15C6-430B-B027-89389B8110C6}"/>
              </a:ext>
            </a:extLst>
          </p:cNvPr>
          <p:cNvSpPr>
            <a:spLocks noGrp="1"/>
          </p:cNvSpPr>
          <p:nvPr>
            <p:ph type="title"/>
          </p:nvPr>
        </p:nvSpPr>
        <p:spPr/>
        <p:txBody>
          <a:bodyPr/>
          <a:lstStyle/>
          <a:p>
            <a:r>
              <a:rPr lang="en-GB" dirty="0">
                <a:latin typeface="Comic Sans MS" panose="030F0702030302020204" pitchFamily="66" charset="0"/>
              </a:rPr>
              <a:t>Pe and Forest School</a:t>
            </a:r>
            <a:r>
              <a:rPr lang="en-GB" dirty="0"/>
              <a:t>	</a:t>
            </a:r>
          </a:p>
        </p:txBody>
      </p:sp>
      <p:sp>
        <p:nvSpPr>
          <p:cNvPr id="3" name="Content Placeholder 2">
            <a:extLst>
              <a:ext uri="{FF2B5EF4-FFF2-40B4-BE49-F238E27FC236}">
                <a16:creationId xmlns:a16="http://schemas.microsoft.com/office/drawing/2014/main" id="{6007C1DA-8850-437F-8113-AB290326AC48}"/>
              </a:ext>
            </a:extLst>
          </p:cNvPr>
          <p:cNvSpPr>
            <a:spLocks noGrp="1"/>
          </p:cNvSpPr>
          <p:nvPr>
            <p:ph idx="1"/>
          </p:nvPr>
        </p:nvSpPr>
        <p:spPr>
          <a:xfrm>
            <a:off x="380424" y="2102251"/>
            <a:ext cx="7287474" cy="4285297"/>
          </a:xfrm>
        </p:spPr>
        <p:txBody>
          <a:bodyPr>
            <a:normAutofit/>
          </a:bodyPr>
          <a:lstStyle/>
          <a:p>
            <a:r>
              <a:rPr lang="en-GB" dirty="0">
                <a:latin typeface="Comic Sans MS" panose="030F0702030302020204" pitchFamily="66" charset="0"/>
              </a:rPr>
              <a:t>PE – Every Monday after break with Mr Sheridon. Children are to come to school in PE kit and will stay in their PE kit all day. After , children will come to school in their PE kits with uniform in their bags to change into.</a:t>
            </a:r>
          </a:p>
          <a:p>
            <a:r>
              <a:rPr lang="en-GB" dirty="0">
                <a:latin typeface="Comic Sans MS" panose="030F0702030302020204" pitchFamily="66" charset="0"/>
              </a:rPr>
              <a:t>Forest School (</a:t>
            </a:r>
            <a:r>
              <a:rPr lang="en-GB" b="1" dirty="0">
                <a:latin typeface="Comic Sans MS" panose="030F0702030302020204" pitchFamily="66" charset="0"/>
              </a:rPr>
              <a:t>postponed until further notice</a:t>
            </a:r>
            <a:r>
              <a:rPr lang="en-GB" dirty="0">
                <a:latin typeface="Comic Sans MS" panose="030F0702030302020204" pitchFamily="66" charset="0"/>
              </a:rPr>
              <a:t>)- This is usually on a Muddy Mondays and a Forest Friday – incorporating with maths, literacy, art, knowledge and understanding etc. Allowing children to explore the great outdoors! Children are to come to school in Forest School kit for the day. Wellies and waterproofs in bags.</a:t>
            </a:r>
          </a:p>
        </p:txBody>
      </p:sp>
      <p:pic>
        <p:nvPicPr>
          <p:cNvPr id="6" name="Picture 5" descr="Timeline&#10;&#10;Description automatically generated with medium confidence">
            <a:extLst>
              <a:ext uri="{FF2B5EF4-FFF2-40B4-BE49-F238E27FC236}">
                <a16:creationId xmlns:a16="http://schemas.microsoft.com/office/drawing/2014/main" id="{869F1A27-A4F3-4939-9B49-7256548385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6820158" y="1281861"/>
            <a:ext cx="5612906" cy="3705252"/>
          </a:xfrm>
          <a:prstGeom prst="rect">
            <a:avLst/>
          </a:prstGeom>
        </p:spPr>
      </p:pic>
    </p:spTree>
    <p:extLst>
      <p:ext uri="{BB962C8B-B14F-4D97-AF65-F5344CB8AC3E}">
        <p14:creationId xmlns:p14="http://schemas.microsoft.com/office/powerpoint/2010/main" val="2995266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98FF6-B3F5-4DF0-B27E-00630EACC881}"/>
              </a:ext>
            </a:extLst>
          </p:cNvPr>
          <p:cNvSpPr>
            <a:spLocks noGrp="1"/>
          </p:cNvSpPr>
          <p:nvPr>
            <p:ph type="title"/>
          </p:nvPr>
        </p:nvSpPr>
        <p:spPr/>
        <p:txBody>
          <a:bodyPr/>
          <a:lstStyle/>
          <a:p>
            <a:r>
              <a:rPr lang="en-GB" dirty="0">
                <a:latin typeface="Comic Sans MS" panose="030F0702030302020204" pitchFamily="66" charset="0"/>
              </a:rPr>
              <a:t>Child Initiated Learning</a:t>
            </a:r>
          </a:p>
        </p:txBody>
      </p:sp>
      <p:sp>
        <p:nvSpPr>
          <p:cNvPr id="3" name="Content Placeholder 2">
            <a:extLst>
              <a:ext uri="{FF2B5EF4-FFF2-40B4-BE49-F238E27FC236}">
                <a16:creationId xmlns:a16="http://schemas.microsoft.com/office/drawing/2014/main" id="{368D3682-8CBD-4E1C-8077-FDE7E09C1992}"/>
              </a:ext>
            </a:extLst>
          </p:cNvPr>
          <p:cNvSpPr>
            <a:spLocks noGrp="1"/>
          </p:cNvSpPr>
          <p:nvPr>
            <p:ph idx="1"/>
          </p:nvPr>
        </p:nvSpPr>
        <p:spPr>
          <a:xfrm>
            <a:off x="1451579" y="2015732"/>
            <a:ext cx="9603275" cy="4293628"/>
          </a:xfrm>
        </p:spPr>
        <p:txBody>
          <a:bodyPr>
            <a:noAutofit/>
          </a:bodyPr>
          <a:lstStyle/>
          <a:p>
            <a:r>
              <a:rPr lang="en-GB" sz="1700" dirty="0">
                <a:latin typeface="Comic Sans MS" panose="030F0702030302020204" pitchFamily="66" charset="0"/>
              </a:rPr>
              <a:t>We have child initiated learning every afternoon –  there is also reading with Miss Roberts, Miss </a:t>
            </a:r>
            <a:r>
              <a:rPr lang="en-GB" sz="1700" dirty="0" err="1">
                <a:latin typeface="Comic Sans MS" panose="030F0702030302020204" pitchFamily="66" charset="0"/>
              </a:rPr>
              <a:t>Kirtsy</a:t>
            </a:r>
            <a:r>
              <a:rPr lang="en-GB" sz="1700" dirty="0">
                <a:latin typeface="Comic Sans MS" panose="030F0702030302020204" pitchFamily="66" charset="0"/>
              </a:rPr>
              <a:t> and Miss </a:t>
            </a:r>
            <a:r>
              <a:rPr lang="en-GB" sz="1700" dirty="0" err="1">
                <a:latin typeface="Comic Sans MS" panose="030F0702030302020204" pitchFamily="66" charset="0"/>
              </a:rPr>
              <a:t>Chestnutt</a:t>
            </a:r>
            <a:r>
              <a:rPr lang="en-GB" sz="1700" dirty="0">
                <a:latin typeface="Comic Sans MS" panose="030F0702030302020204" pitchFamily="66" charset="0"/>
              </a:rPr>
              <a:t> individually </a:t>
            </a:r>
          </a:p>
          <a:p>
            <a:r>
              <a:rPr lang="en-GB" sz="1700" dirty="0">
                <a:latin typeface="Comic Sans MS" panose="030F0702030302020204" pitchFamily="66" charset="0"/>
              </a:rPr>
              <a:t>This supports </a:t>
            </a:r>
            <a:r>
              <a:rPr lang="en-GB" sz="1700" b="1" dirty="0">
                <a:latin typeface="Comic Sans MS" panose="030F0702030302020204" pitchFamily="66" charset="0"/>
              </a:rPr>
              <a:t>children</a:t>
            </a:r>
            <a:r>
              <a:rPr lang="en-GB" sz="1700" dirty="0">
                <a:latin typeface="Comic Sans MS" panose="030F0702030302020204" pitchFamily="66" charset="0"/>
              </a:rPr>
              <a:t> in having ideas and being in control of their learning. It enables them to learn through first-hand experiences, allowing them to choose how to use the resources to do so.</a:t>
            </a:r>
          </a:p>
          <a:p>
            <a:r>
              <a:rPr lang="en-GB" sz="1700" dirty="0">
                <a:latin typeface="Comic Sans MS" panose="030F0702030302020204" pitchFamily="66" charset="0"/>
              </a:rPr>
              <a:t>It gives children ownership of their learning, providing many opportunities to celebrate everyone’s interests and achievements, promoting a culture of success in school.</a:t>
            </a:r>
          </a:p>
          <a:p>
            <a:r>
              <a:rPr lang="en-GB" sz="1700" dirty="0">
                <a:latin typeface="Comic Sans MS" panose="030F0702030302020204" pitchFamily="66" charset="0"/>
              </a:rPr>
              <a:t>Taking what we have learned in the classroom and develop further.</a:t>
            </a:r>
          </a:p>
          <a:p>
            <a:r>
              <a:rPr lang="en-GB" sz="1700" dirty="0">
                <a:latin typeface="Comic Sans MS" panose="030F0702030302020204" pitchFamily="66" charset="0"/>
              </a:rPr>
              <a:t>Child Initiated Learning helps children learn to share and cooperate without adult input or intervention. They have to work together to drive their activities, offering their ideas and opinions. Plus they can build strong friendship bonds on their common interests. </a:t>
            </a:r>
          </a:p>
        </p:txBody>
      </p:sp>
    </p:spTree>
    <p:extLst>
      <p:ext uri="{BB962C8B-B14F-4D97-AF65-F5344CB8AC3E}">
        <p14:creationId xmlns:p14="http://schemas.microsoft.com/office/powerpoint/2010/main" val="3117959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8A28B-1D98-4FE4-88B6-9F8A4C5D809B}"/>
              </a:ext>
            </a:extLst>
          </p:cNvPr>
          <p:cNvSpPr>
            <a:spLocks noGrp="1"/>
          </p:cNvSpPr>
          <p:nvPr>
            <p:ph type="title"/>
          </p:nvPr>
        </p:nvSpPr>
        <p:spPr/>
        <p:txBody>
          <a:bodyPr/>
          <a:lstStyle/>
          <a:p>
            <a:r>
              <a:rPr lang="en-GB" dirty="0">
                <a:latin typeface="Comic Sans MS" panose="030F0702030302020204" pitchFamily="66" charset="0"/>
              </a:rPr>
              <a:t>Dojo </a:t>
            </a:r>
          </a:p>
        </p:txBody>
      </p:sp>
      <p:sp>
        <p:nvSpPr>
          <p:cNvPr id="3" name="Content Placeholder 2">
            <a:extLst>
              <a:ext uri="{FF2B5EF4-FFF2-40B4-BE49-F238E27FC236}">
                <a16:creationId xmlns:a16="http://schemas.microsoft.com/office/drawing/2014/main" id="{5CF1E0C3-B261-4515-8587-C7C923F99F43}"/>
              </a:ext>
            </a:extLst>
          </p:cNvPr>
          <p:cNvSpPr>
            <a:spLocks noGrp="1"/>
          </p:cNvSpPr>
          <p:nvPr>
            <p:ph idx="1"/>
          </p:nvPr>
        </p:nvSpPr>
        <p:spPr/>
        <p:txBody>
          <a:bodyPr>
            <a:normAutofit fontScale="85000" lnSpcReduction="10000"/>
          </a:bodyPr>
          <a:lstStyle/>
          <a:p>
            <a:r>
              <a:rPr lang="en-GB" dirty="0">
                <a:latin typeface="Comic Sans MS" panose="030F0702030302020204" pitchFamily="66" charset="0"/>
              </a:rPr>
              <a:t>Dojo is a reward system that is seen throughout our school, in every year group.  A dojo can be given by any member of staff around the school and can be rewarded for lots of different reasons. For example, good behaviour, manners, sensible sitting and listening, trying their best with their work, team work, helping others etc.</a:t>
            </a:r>
          </a:p>
          <a:p>
            <a:r>
              <a:rPr lang="en-GB" dirty="0">
                <a:latin typeface="Comic Sans MS" panose="030F0702030302020204" pitchFamily="66" charset="0"/>
              </a:rPr>
              <a:t>Dojo is not a competition with the children but a recognition of being wonderful students.</a:t>
            </a:r>
          </a:p>
          <a:p>
            <a:r>
              <a:rPr lang="en-GB" dirty="0">
                <a:latin typeface="Comic Sans MS" panose="030F0702030302020204" pitchFamily="66" charset="0"/>
              </a:rPr>
              <a:t>We really want to encourage good behaviour in the classroom. We also love beautiful manners and lovely sharing</a:t>
            </a:r>
          </a:p>
          <a:p>
            <a:r>
              <a:rPr lang="en-GB" dirty="0">
                <a:latin typeface="Comic Sans MS" panose="030F0702030302020204" pitchFamily="66" charset="0"/>
              </a:rPr>
              <a:t>Communication from School through Dojo and text messages.</a:t>
            </a:r>
          </a:p>
          <a:p>
            <a:r>
              <a:rPr lang="en-GB" dirty="0">
                <a:latin typeface="Comic Sans MS" panose="030F0702030302020204" pitchFamily="66" charset="0"/>
              </a:rPr>
              <a:t>Friday –  On a Friday we will be sending a message to show you what we’ve been learning in the week, what letters we have learned and maths so that you can reinforce at home!</a:t>
            </a:r>
          </a:p>
        </p:txBody>
      </p:sp>
    </p:spTree>
    <p:extLst>
      <p:ext uri="{BB962C8B-B14F-4D97-AF65-F5344CB8AC3E}">
        <p14:creationId xmlns:p14="http://schemas.microsoft.com/office/powerpoint/2010/main" val="3920914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8056" y="304310"/>
            <a:ext cx="8183880" cy="608621"/>
          </a:xfrm>
        </p:spPr>
        <p:txBody>
          <a:bodyPr/>
          <a:lstStyle/>
          <a:p>
            <a:r>
              <a:rPr lang="en-GB" dirty="0">
                <a:solidFill>
                  <a:srgbClr val="FF0000"/>
                </a:solidFill>
                <a:latin typeface="Comic Sans MS" panose="030F0702030302020204" pitchFamily="66" charset="0"/>
              </a:rPr>
              <a:t>Classroom learning behaviour</a:t>
            </a:r>
          </a:p>
        </p:txBody>
      </p:sp>
      <p:sp>
        <p:nvSpPr>
          <p:cNvPr id="3" name="Content Placeholder 2"/>
          <p:cNvSpPr>
            <a:spLocks noGrp="1"/>
          </p:cNvSpPr>
          <p:nvPr>
            <p:ph idx="1"/>
          </p:nvPr>
        </p:nvSpPr>
        <p:spPr>
          <a:xfrm>
            <a:off x="1968056" y="1760622"/>
            <a:ext cx="8183880" cy="4187952"/>
          </a:xfrm>
        </p:spPr>
        <p:txBody>
          <a:bodyPr/>
          <a:lstStyle/>
          <a:p>
            <a:pPr>
              <a:buClr>
                <a:srgbClr val="FF0000"/>
              </a:buClr>
            </a:pPr>
            <a:r>
              <a:rPr lang="en-GB" dirty="0">
                <a:latin typeface="Comic Sans MS" panose="030F0702030302020204" pitchFamily="66" charset="0"/>
              </a:rPr>
              <a:t>Dojos – Dojo star of the day</a:t>
            </a:r>
          </a:p>
          <a:p>
            <a:pPr>
              <a:buClr>
                <a:srgbClr val="FF0000"/>
              </a:buClr>
            </a:pPr>
            <a:r>
              <a:rPr lang="en-GB" dirty="0">
                <a:latin typeface="Comic Sans MS" panose="030F0702030302020204" pitchFamily="66" charset="0"/>
              </a:rPr>
              <a:t>Recognition board</a:t>
            </a:r>
          </a:p>
          <a:p>
            <a:pPr>
              <a:buClr>
                <a:srgbClr val="FF0000"/>
              </a:buClr>
            </a:pPr>
            <a:r>
              <a:rPr lang="en-GB" dirty="0" err="1">
                <a:latin typeface="Comic Sans MS" panose="030F0702030302020204" pitchFamily="66" charset="0"/>
              </a:rPr>
              <a:t>Pozzy</a:t>
            </a:r>
            <a:r>
              <a:rPr lang="en-GB" dirty="0">
                <a:latin typeface="Comic Sans MS" panose="030F0702030302020204" pitchFamily="66" charset="0"/>
              </a:rPr>
              <a:t> notes</a:t>
            </a:r>
          </a:p>
          <a:p>
            <a:pPr>
              <a:buClr>
                <a:srgbClr val="FF0000"/>
              </a:buClr>
            </a:pPr>
            <a:r>
              <a:rPr lang="en-GB" dirty="0">
                <a:latin typeface="Comic Sans MS" panose="030F0702030302020204" pitchFamily="66" charset="0"/>
              </a:rPr>
              <a:t>Weekly achievement certificate (every Friday)</a:t>
            </a:r>
          </a:p>
          <a:p>
            <a:pPr>
              <a:buClr>
                <a:srgbClr val="FF0000"/>
              </a:buClr>
            </a:pPr>
            <a:r>
              <a:rPr lang="en-GB" dirty="0">
                <a:latin typeface="Comic Sans MS" panose="030F0702030302020204" pitchFamily="66" charset="0"/>
              </a:rPr>
              <a:t>Hot Chocolate with Mr Rogers (every Friday)</a:t>
            </a:r>
          </a:p>
        </p:txBody>
      </p:sp>
      <p:sp>
        <p:nvSpPr>
          <p:cNvPr id="4" name="Rectangle 3"/>
          <p:cNvSpPr/>
          <p:nvPr/>
        </p:nvSpPr>
        <p:spPr>
          <a:xfrm>
            <a:off x="2118792" y="4581129"/>
            <a:ext cx="7848872" cy="923330"/>
          </a:xfrm>
          <a:prstGeom prst="rect">
            <a:avLst/>
          </a:prstGeom>
        </p:spPr>
        <p:txBody>
          <a:bodyPr wrap="square">
            <a:spAutoFit/>
          </a:bodyPr>
          <a:lstStyle/>
          <a:p>
            <a:r>
              <a:rPr lang="en-GB" dirty="0">
                <a:latin typeface="Comic Sans MS" panose="030F0702030302020204" pitchFamily="66" charset="0"/>
              </a:rPr>
              <a:t>Where we see more persistent negative behaviours we give warnings followed by impositions (time to reflect during break times) and speaking to parents where necessary.</a:t>
            </a:r>
          </a:p>
        </p:txBody>
      </p:sp>
      <p:sp>
        <p:nvSpPr>
          <p:cNvPr id="5" name="Rectangle 4"/>
          <p:cNvSpPr/>
          <p:nvPr/>
        </p:nvSpPr>
        <p:spPr>
          <a:xfrm>
            <a:off x="2118792" y="1052736"/>
            <a:ext cx="7200800" cy="707886"/>
          </a:xfrm>
          <a:prstGeom prst="rect">
            <a:avLst/>
          </a:prstGeom>
        </p:spPr>
        <p:txBody>
          <a:bodyPr wrap="square">
            <a:spAutoFit/>
          </a:bodyPr>
          <a:lstStyle/>
          <a:p>
            <a:r>
              <a:rPr lang="en-GB" sz="2000" dirty="0">
                <a:latin typeface="Comic Sans MS" panose="030F0702030302020204" pitchFamily="66" charset="0"/>
              </a:rPr>
              <a:t>In class and around school we have lots of ways to recognise and celebrate positive behaviour. This includes:</a:t>
            </a:r>
          </a:p>
        </p:txBody>
      </p:sp>
    </p:spTree>
    <p:extLst>
      <p:ext uri="{BB962C8B-B14F-4D97-AF65-F5344CB8AC3E}">
        <p14:creationId xmlns:p14="http://schemas.microsoft.com/office/powerpoint/2010/main" val="3236891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Check List</a:t>
            </a:r>
          </a:p>
        </p:txBody>
      </p:sp>
      <p:sp>
        <p:nvSpPr>
          <p:cNvPr id="3" name="Content Placeholder 2"/>
          <p:cNvSpPr>
            <a:spLocks noGrp="1"/>
          </p:cNvSpPr>
          <p:nvPr>
            <p:ph idx="1"/>
          </p:nvPr>
        </p:nvSpPr>
        <p:spPr/>
        <p:txBody>
          <a:bodyPr/>
          <a:lstStyle/>
          <a:p>
            <a:r>
              <a:rPr lang="en-GB" dirty="0">
                <a:latin typeface="Comic Sans MS" panose="030F0702030302020204" pitchFamily="66" charset="0"/>
              </a:rPr>
              <a:t>Water bottles – We do have names cups in class but if you do want to bring in a water bottle, please make sure they’re labelled. </a:t>
            </a:r>
          </a:p>
          <a:p>
            <a:r>
              <a:rPr lang="en-GB" dirty="0" err="1">
                <a:latin typeface="Comic Sans MS" panose="030F0702030302020204" pitchFamily="66" charset="0"/>
              </a:rPr>
              <a:t>Suncream</a:t>
            </a:r>
            <a:r>
              <a:rPr lang="en-GB" dirty="0">
                <a:latin typeface="Comic Sans MS" panose="030F0702030302020204" pitchFamily="66" charset="0"/>
              </a:rPr>
              <a:t> – On a sunny day please apply in the morning, we can reapply in the day. Please leave </a:t>
            </a:r>
            <a:r>
              <a:rPr lang="en-GB" dirty="0" err="1">
                <a:latin typeface="Comic Sans MS" panose="030F0702030302020204" pitchFamily="66" charset="0"/>
              </a:rPr>
              <a:t>suncream</a:t>
            </a:r>
            <a:r>
              <a:rPr lang="en-GB" dirty="0">
                <a:latin typeface="Comic Sans MS" panose="030F0702030302020204" pitchFamily="66" charset="0"/>
              </a:rPr>
              <a:t> in their bags.</a:t>
            </a:r>
          </a:p>
          <a:p>
            <a:r>
              <a:rPr lang="en-GB" dirty="0">
                <a:latin typeface="Comic Sans MS" panose="030F0702030302020204" pitchFamily="66" charset="0"/>
              </a:rPr>
              <a:t>Names in all clothes – please make sure all clothes (and shoes) are labelled. </a:t>
            </a:r>
          </a:p>
          <a:p>
            <a:r>
              <a:rPr lang="en-GB" dirty="0">
                <a:latin typeface="Comic Sans MS" panose="030F0702030302020204" pitchFamily="66" charset="0"/>
              </a:rPr>
              <a:t>ParentPay – To pay for the break time toast, please sign up to ParentPay</a:t>
            </a:r>
          </a:p>
          <a:p>
            <a:r>
              <a:rPr lang="en-GB" dirty="0">
                <a:latin typeface="Comic Sans MS" panose="030F0702030302020204" pitchFamily="66" charset="0"/>
              </a:rPr>
              <a:t>Always ensure that your details are up to date </a:t>
            </a:r>
          </a:p>
        </p:txBody>
      </p:sp>
    </p:spTree>
    <p:extLst>
      <p:ext uri="{BB962C8B-B14F-4D97-AF65-F5344CB8AC3E}">
        <p14:creationId xmlns:p14="http://schemas.microsoft.com/office/powerpoint/2010/main" val="39710718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709151C6-A24B-4B0B-95C8-85DC6363295A}"/>
              </a:ext>
            </a:extLst>
          </p:cNvPr>
          <p:cNvSpPr>
            <a:spLocks noGrp="1"/>
          </p:cNvSpPr>
          <p:nvPr>
            <p:ph idx="1"/>
          </p:nvPr>
        </p:nvSpPr>
        <p:spPr>
          <a:xfrm>
            <a:off x="1293812" y="419522"/>
            <a:ext cx="9604375" cy="5521383"/>
          </a:xfrm>
          <a:prstGeom prst="rect">
            <a:avLst/>
          </a:prstGeom>
        </p:spPr>
        <p:txBody>
          <a:bodyPr wrap="square">
            <a:spAutoFit/>
          </a:bodyPr>
          <a:lstStyle/>
          <a:p>
            <a:pPr marL="0" indent="0">
              <a:spcAft>
                <a:spcPts val="0"/>
              </a:spcAft>
              <a:buNone/>
            </a:pPr>
            <a:r>
              <a:rPr lang="en-GB" sz="2000" b="1" dirty="0">
                <a:latin typeface="Comic Sans MS"/>
                <a:ea typeface="Times New Roman"/>
              </a:rPr>
              <a:t>Core Christian Values – the way we work. </a:t>
            </a:r>
            <a:endParaRPr lang="en-GB" sz="2000" dirty="0">
              <a:latin typeface="Times New Roman"/>
              <a:ea typeface="Times New Roman"/>
            </a:endParaRPr>
          </a:p>
          <a:p>
            <a:pPr marL="0" indent="0">
              <a:spcAft>
                <a:spcPts val="0"/>
              </a:spcAft>
              <a:buNone/>
            </a:pPr>
            <a:r>
              <a:rPr lang="en-GB" sz="2000" dirty="0">
                <a:latin typeface="Comic Sans MS"/>
                <a:ea typeface="Times New Roman"/>
              </a:rPr>
              <a:t>Our vision and mission are underpinned by our core values, which reflect the qualities and attributes of the Christian ideal.  </a:t>
            </a:r>
            <a:endParaRPr lang="en-GB" sz="2000" dirty="0">
              <a:latin typeface="Times New Roman"/>
              <a:ea typeface="Times New Roman"/>
            </a:endParaRPr>
          </a:p>
          <a:p>
            <a:pPr marL="0" indent="0">
              <a:spcAft>
                <a:spcPts val="0"/>
              </a:spcAft>
              <a:buNone/>
            </a:pPr>
            <a:r>
              <a:rPr lang="en-GB" sz="2000" dirty="0">
                <a:latin typeface="Comic Sans MS"/>
                <a:ea typeface="Times New Roman"/>
              </a:rPr>
              <a:t>These are: </a:t>
            </a:r>
            <a:endParaRPr lang="en-GB" sz="2000" dirty="0">
              <a:latin typeface="Times New Roman"/>
              <a:ea typeface="Times New Roman"/>
            </a:endParaRPr>
          </a:p>
          <a:p>
            <a:pPr>
              <a:spcAft>
                <a:spcPts val="0"/>
              </a:spcAft>
            </a:pPr>
            <a:r>
              <a:rPr lang="en-GB" sz="2000" dirty="0">
                <a:latin typeface="Comic Sans MS"/>
                <a:ea typeface="Times New Roman"/>
              </a:rPr>
              <a:t>Love – we treat others as we would want to be treated, in the way of Jesus Christ.  </a:t>
            </a:r>
            <a:endParaRPr lang="en-GB" sz="2000" dirty="0">
              <a:latin typeface="Times New Roman"/>
              <a:ea typeface="Times New Roman"/>
            </a:endParaRPr>
          </a:p>
          <a:p>
            <a:pPr>
              <a:spcAft>
                <a:spcPts val="0"/>
              </a:spcAft>
            </a:pPr>
            <a:r>
              <a:rPr lang="en-GB" sz="2000" dirty="0">
                <a:latin typeface="Comic Sans MS"/>
                <a:ea typeface="Times New Roman"/>
              </a:rPr>
              <a:t>Honesty – we are truthful, with a strong moral principle. </a:t>
            </a:r>
          </a:p>
          <a:p>
            <a:pPr>
              <a:spcAft>
                <a:spcPts val="0"/>
              </a:spcAft>
            </a:pPr>
            <a:r>
              <a:rPr lang="en-GB" sz="2000" dirty="0">
                <a:latin typeface="Comic Sans MS"/>
                <a:ea typeface="Times New Roman"/>
              </a:rPr>
              <a:t>Courage – we embrace new and challenging experiences </a:t>
            </a:r>
            <a:endParaRPr lang="en-GB" sz="2000" dirty="0">
              <a:latin typeface="Times New Roman"/>
              <a:ea typeface="Times New Roman"/>
            </a:endParaRPr>
          </a:p>
          <a:p>
            <a:pPr>
              <a:spcAft>
                <a:spcPts val="0"/>
              </a:spcAft>
            </a:pPr>
            <a:r>
              <a:rPr lang="en-GB" sz="2000" dirty="0">
                <a:latin typeface="Comic Sans MS"/>
                <a:ea typeface="Times New Roman"/>
              </a:rPr>
              <a:t>Quality – we try our best in all that we do. </a:t>
            </a:r>
            <a:endParaRPr lang="en-GB" sz="2000" dirty="0">
              <a:latin typeface="Times New Roman"/>
              <a:ea typeface="Times New Roman"/>
            </a:endParaRPr>
          </a:p>
          <a:p>
            <a:pPr>
              <a:spcAft>
                <a:spcPts val="0"/>
              </a:spcAft>
            </a:pPr>
            <a:r>
              <a:rPr lang="en-GB" sz="2000" dirty="0">
                <a:latin typeface="Comic Sans MS"/>
                <a:ea typeface="Times New Roman"/>
              </a:rPr>
              <a:t>Community - we help each other to learn  </a:t>
            </a:r>
            <a:endParaRPr lang="en-GB" sz="2000" dirty="0">
              <a:latin typeface="Times New Roman"/>
              <a:ea typeface="Times New Roman"/>
            </a:endParaRPr>
          </a:p>
          <a:p>
            <a:pPr marL="0" indent="0">
              <a:spcAft>
                <a:spcPts val="0"/>
              </a:spcAft>
              <a:buNone/>
            </a:pPr>
            <a:r>
              <a:rPr lang="en-GB" sz="2000" dirty="0">
                <a:latin typeface="Comic Sans MS"/>
                <a:ea typeface="Times New Roman"/>
              </a:rPr>
              <a:t>These are the principles that drive our behaviour. We expect this from everyone in our community.  </a:t>
            </a:r>
            <a:endParaRPr lang="en-GB" sz="2000" dirty="0">
              <a:effectLst/>
              <a:latin typeface="Times New Roman"/>
              <a:ea typeface="Times New Roman"/>
            </a:endParaRPr>
          </a:p>
        </p:txBody>
      </p:sp>
    </p:spTree>
    <p:extLst>
      <p:ext uri="{BB962C8B-B14F-4D97-AF65-F5344CB8AC3E}">
        <p14:creationId xmlns:p14="http://schemas.microsoft.com/office/powerpoint/2010/main" val="2448745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38EADD-0A59-43A9-B3B7-2342BB4B32D4}"/>
              </a:ext>
            </a:extLst>
          </p:cNvPr>
          <p:cNvSpPr txBox="1"/>
          <p:nvPr/>
        </p:nvSpPr>
        <p:spPr>
          <a:xfrm>
            <a:off x="1974581" y="320779"/>
            <a:ext cx="7488832" cy="6001643"/>
          </a:xfrm>
          <a:prstGeom prst="rect">
            <a:avLst/>
          </a:prstGeom>
          <a:noFill/>
        </p:spPr>
        <p:txBody>
          <a:bodyPr wrap="square" rtlCol="0">
            <a:spAutoFit/>
          </a:bodyPr>
          <a:lstStyle/>
          <a:p>
            <a:pPr algn="ctr"/>
            <a:r>
              <a:rPr lang="en-GB" sz="3200" u="sng" dirty="0">
                <a:latin typeface="Comic Sans MS" panose="030F0702030302020204" pitchFamily="66" charset="0"/>
              </a:rPr>
              <a:t>School Rules</a:t>
            </a:r>
            <a:endParaRPr lang="en-GB" sz="3200" dirty="0">
              <a:latin typeface="Comic Sans MS" panose="030F0702030302020204" pitchFamily="66" charset="0"/>
            </a:endParaRPr>
          </a:p>
          <a:p>
            <a:pPr algn="ctr"/>
            <a:r>
              <a:rPr lang="en-GB" sz="3200" dirty="0">
                <a:latin typeface="Comic Sans MS" panose="030F0702030302020204" pitchFamily="66" charset="0"/>
              </a:rPr>
              <a:t>Be Ready</a:t>
            </a:r>
          </a:p>
          <a:p>
            <a:pPr algn="ctr"/>
            <a:r>
              <a:rPr lang="en-GB" sz="3200" dirty="0">
                <a:latin typeface="Comic Sans MS" panose="030F0702030302020204" pitchFamily="66" charset="0"/>
              </a:rPr>
              <a:t>Be Respectful</a:t>
            </a:r>
          </a:p>
          <a:p>
            <a:pPr algn="ctr"/>
            <a:r>
              <a:rPr lang="en-GB" sz="3200" dirty="0">
                <a:latin typeface="Comic Sans MS" panose="030F0702030302020204" pitchFamily="66" charset="0"/>
              </a:rPr>
              <a:t>Be Safe</a:t>
            </a:r>
          </a:p>
          <a:p>
            <a:pPr algn="ctr"/>
            <a:endParaRPr lang="en-GB" sz="3200" dirty="0">
              <a:latin typeface="Comic Sans MS" panose="030F0702030302020204" pitchFamily="66" charset="0"/>
            </a:endParaRPr>
          </a:p>
          <a:p>
            <a:pPr algn="ctr"/>
            <a:r>
              <a:rPr lang="en-GB" sz="3200" u="sng" dirty="0">
                <a:latin typeface="Comic Sans MS" panose="030F0702030302020204" pitchFamily="66" charset="0"/>
              </a:rPr>
              <a:t>Our Core Christian Values</a:t>
            </a:r>
          </a:p>
          <a:p>
            <a:pPr algn="ctr"/>
            <a:r>
              <a:rPr lang="en-GB" sz="3200" dirty="0">
                <a:latin typeface="Comic Sans MS" panose="030F0702030302020204" pitchFamily="66" charset="0"/>
              </a:rPr>
              <a:t>Honesty</a:t>
            </a:r>
          </a:p>
          <a:p>
            <a:pPr algn="ctr"/>
            <a:r>
              <a:rPr lang="en-GB" sz="3200" dirty="0">
                <a:latin typeface="Comic Sans MS" panose="030F0702030302020204" pitchFamily="66" charset="0"/>
              </a:rPr>
              <a:t>Community</a:t>
            </a:r>
          </a:p>
          <a:p>
            <a:pPr algn="ctr"/>
            <a:r>
              <a:rPr lang="en-GB" sz="3200" dirty="0">
                <a:latin typeface="Comic Sans MS" panose="030F0702030302020204" pitchFamily="66" charset="0"/>
              </a:rPr>
              <a:t>Love</a:t>
            </a:r>
          </a:p>
          <a:p>
            <a:pPr algn="ctr"/>
            <a:r>
              <a:rPr lang="en-GB" sz="3200" dirty="0">
                <a:latin typeface="Comic Sans MS" panose="030F0702030302020204" pitchFamily="66" charset="0"/>
              </a:rPr>
              <a:t>Courage</a:t>
            </a:r>
          </a:p>
          <a:p>
            <a:pPr algn="ctr"/>
            <a:r>
              <a:rPr lang="en-GB" sz="3200" dirty="0">
                <a:latin typeface="Comic Sans MS" panose="030F0702030302020204" pitchFamily="66" charset="0"/>
              </a:rPr>
              <a:t>Quality</a:t>
            </a:r>
          </a:p>
          <a:p>
            <a:pPr algn="ctr"/>
            <a:endParaRPr lang="en-GB" sz="3200" dirty="0"/>
          </a:p>
        </p:txBody>
      </p:sp>
    </p:spTree>
    <p:extLst>
      <p:ext uri="{BB962C8B-B14F-4D97-AF65-F5344CB8AC3E}">
        <p14:creationId xmlns:p14="http://schemas.microsoft.com/office/powerpoint/2010/main" val="3888492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FFC4342-A66A-4C3C-972D-96340DC2AED3}"/>
              </a:ext>
            </a:extLst>
          </p:cNvPr>
          <p:cNvSpPr txBox="1">
            <a:spLocks noGrp="1"/>
          </p:cNvSpPr>
          <p:nvPr>
            <p:ph idx="1"/>
          </p:nvPr>
        </p:nvSpPr>
        <p:spPr>
          <a:xfrm>
            <a:off x="1428031" y="1787108"/>
            <a:ext cx="9604375" cy="3283784"/>
          </a:xfrm>
          <a:prstGeom prst="rect">
            <a:avLst/>
          </a:prstGeom>
          <a:noFill/>
        </p:spPr>
        <p:txBody>
          <a:bodyPr wrap="square" rtlCol="0">
            <a:spAutoFit/>
          </a:bodyPr>
          <a:lstStyle/>
          <a:p>
            <a:pPr marL="0" indent="0">
              <a:buNone/>
            </a:pPr>
            <a:r>
              <a:rPr lang="en-GB" sz="2800" dirty="0">
                <a:latin typeface="Comic Sans MS" panose="030F0702030302020204" pitchFamily="66" charset="0"/>
              </a:rPr>
              <a:t>If you ever have any worries or concerns, we have an open door policy. Please feel free to contact us via Class Dojo, catch us after school or call to make an appointment.</a:t>
            </a:r>
          </a:p>
          <a:p>
            <a:pPr marL="0" indent="0" algn="ctr">
              <a:buNone/>
            </a:pPr>
            <a:r>
              <a:rPr lang="en-GB" sz="2800" dirty="0">
                <a:latin typeface="Comic Sans MS" panose="030F0702030302020204" pitchFamily="66" charset="0"/>
              </a:rPr>
              <a:t>If you have any questions, please send me a message on dojo and I’ll reply as soon as I can.</a:t>
            </a:r>
          </a:p>
        </p:txBody>
      </p:sp>
    </p:spTree>
    <p:extLst>
      <p:ext uri="{BB962C8B-B14F-4D97-AF65-F5344CB8AC3E}">
        <p14:creationId xmlns:p14="http://schemas.microsoft.com/office/powerpoint/2010/main" val="329813153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1300</TotalTime>
  <Words>1239</Words>
  <Application>Microsoft Office PowerPoint</Application>
  <PresentationFormat>Widescreen</PresentationFormat>
  <Paragraphs>88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Comic Sans MS</vt:lpstr>
      <vt:lpstr>Gill Sans MT</vt:lpstr>
      <vt:lpstr>Times New Roman</vt:lpstr>
      <vt:lpstr>Gallery</vt:lpstr>
      <vt:lpstr>Welcome to Reception</vt:lpstr>
      <vt:lpstr>In this presentation we will cover:</vt:lpstr>
      <vt:lpstr>EYFS Curriculum – This is our curriculum. It’s broken into Prime and Specific. The EYFS development matters framework has recently been updated. You can find the latest version here: https://www.gov.uk/government/publications/development-matters--2</vt:lpstr>
      <vt:lpstr>EYFS Goals</vt:lpstr>
      <vt:lpstr>PowerPoint Presentation</vt:lpstr>
      <vt:lpstr>Read Write Inc - phonics</vt:lpstr>
      <vt:lpstr>Topic Work </vt:lpstr>
      <vt:lpstr>Pe and Forest School </vt:lpstr>
      <vt:lpstr>Child Initiated Learning</vt:lpstr>
      <vt:lpstr>Dojo </vt:lpstr>
      <vt:lpstr>Classroom learning behaviour</vt:lpstr>
      <vt:lpstr>Check List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Harriet Roberts</dc:creator>
  <cp:lastModifiedBy>Harriet Roberts</cp:lastModifiedBy>
  <cp:revision>33</cp:revision>
  <cp:lastPrinted>2019-09-17T10:31:51Z</cp:lastPrinted>
  <dcterms:created xsi:type="dcterms:W3CDTF">2019-09-16T20:12:50Z</dcterms:created>
  <dcterms:modified xsi:type="dcterms:W3CDTF">2022-09-12T12:12:31Z</dcterms:modified>
</cp:coreProperties>
</file>