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84" r:id="rId6"/>
    <p:sldMasterId id="2147483696" r:id="rId7"/>
    <p:sldMasterId id="2147483708" r:id="rId8"/>
  </p:sldMasterIdLst>
  <p:notesMasterIdLst>
    <p:notesMasterId r:id="rId28"/>
  </p:notesMasterIdLst>
  <p:sldIdLst>
    <p:sldId id="269" r:id="rId9"/>
    <p:sldId id="257" r:id="rId10"/>
    <p:sldId id="258" r:id="rId11"/>
    <p:sldId id="259" r:id="rId12"/>
    <p:sldId id="276" r:id="rId13"/>
    <p:sldId id="275" r:id="rId14"/>
    <p:sldId id="277" r:id="rId15"/>
    <p:sldId id="278" r:id="rId16"/>
    <p:sldId id="261" r:id="rId17"/>
    <p:sldId id="262" r:id="rId18"/>
    <p:sldId id="282" r:id="rId19"/>
    <p:sldId id="270" r:id="rId20"/>
    <p:sldId id="271" r:id="rId21"/>
    <p:sldId id="272" r:id="rId22"/>
    <p:sldId id="264" r:id="rId23"/>
    <p:sldId id="280" r:id="rId24"/>
    <p:sldId id="268" r:id="rId25"/>
    <p:sldId id="273" r:id="rId26"/>
    <p:sldId id="274" r:id="rId27"/>
  </p:sldIdLst>
  <p:sldSz cx="9144000" cy="6858000" type="screen4x3"/>
  <p:notesSz cx="68580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396" autoAdjust="0"/>
  </p:normalViewPr>
  <p:slideViewPr>
    <p:cSldViewPr>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F1D88091-443B-40F0-9C04-7EA29AF568F1}" type="datetimeFigureOut">
              <a:rPr lang="en-GB" smtClean="0"/>
              <a:t>13/09/2022</a:t>
            </a:fld>
            <a:endParaRPr lang="en-GB" dirty="0"/>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D83CBE9C-3639-447D-B5D4-56DC56811EA5}" type="slidenum">
              <a:rPr lang="en-GB" smtClean="0"/>
              <a:t>‹#›</a:t>
            </a:fld>
            <a:endParaRPr lang="en-GB" dirty="0"/>
          </a:p>
        </p:txBody>
      </p:sp>
    </p:spTree>
    <p:extLst>
      <p:ext uri="{BB962C8B-B14F-4D97-AF65-F5344CB8AC3E}">
        <p14:creationId xmlns:p14="http://schemas.microsoft.com/office/powerpoint/2010/main" val="4277817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fld id="{46ABB9A1-AE95-4911-8091-DBE61066DC31}" type="slidenum">
              <a:rPr lang="en-US" altLang="en-US">
                <a:solidFill>
                  <a:prstClr val="black"/>
                </a:solidFill>
              </a:rPr>
              <a:pPr/>
              <a:t>14</a:t>
            </a:fld>
            <a:endParaRPr lang="en-US" alt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11" name="Slide Number Placeholder 10"/>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Content Placeholder 2"/>
          <p:cNvSpPr>
            <a:spLocks noGrp="1"/>
          </p:cNvSpPr>
          <p:nvPr>
            <p:ph idx="1"/>
          </p:nvPr>
        </p:nvSpPr>
        <p:spPr>
          <a:xfrm>
            <a:off x="502920" y="530352"/>
            <a:ext cx="8183880" cy="41879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Date Placeholder 1"/>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dirty="0"/>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502920" y="530352"/>
            <a:ext cx="8183880" cy="418795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533400" y="533402"/>
            <a:ext cx="5943600" cy="525780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13/09/2022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3048220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2672172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1263905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2335480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9/13/2022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3503821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9/13/2022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477905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9/13/2022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19299943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30909211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23288374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35931172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33424234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26765531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4002449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42041565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29831002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9/13/2022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1708960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9/13/2022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23013300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9/13/2022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37382534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3104061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3072962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1568860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39268628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22955026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13269896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9705703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19010829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9/13/2022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41841706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9/13/2022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26977571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9/13/2022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30809656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1682595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15542520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37780526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28897612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367253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2800654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24988034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14504127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9/13/2022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21541626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9/13/2022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21639643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9/13/2022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9014589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7109909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9/13/2022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36231565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4394598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9/13/2022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180850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p>
            <a:r>
              <a:rPr kumimoji="0" lang="en-US"/>
              <a:t>Click to edit Master title style</a:t>
            </a:r>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5E0535DA-F689-4D6C-8EC6-1379CAE5CC7D}" type="datetimeFigureOut">
              <a:rPr lang="en-GB" smtClean="0"/>
              <a:t>13/09/2022</a:t>
            </a:fld>
            <a:endParaRPr lang="en-GB" dirty="0"/>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dirty="0"/>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3327ED66-4EE6-43F2-BEBC-D56C074C6541}"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9/13/2022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42593206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9/13/2022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14565407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9/13/2022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275769531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9/13/2022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201172375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5.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p:cNvPicPr>
          <p:nvPr/>
        </p:nvPicPr>
        <p:blipFill>
          <a:blip r:embed="rId2">
            <a:extLst>
              <a:ext uri="{28A0092B-C50C-407E-A947-70E740481C1C}">
                <a14:useLocalDpi xmlns:a14="http://schemas.microsoft.com/office/drawing/2010/main" val="0"/>
              </a:ext>
            </a:extLst>
          </a:blip>
          <a:srcRect t="12523" b="-12523"/>
          <a:stretch>
            <a:fillRect/>
          </a:stretch>
        </p:blipFill>
        <p:spPr bwMode="auto">
          <a:xfrm>
            <a:off x="0" y="0"/>
            <a:ext cx="6462713"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693988" y="5189538"/>
            <a:ext cx="2840265" cy="769441"/>
          </a:xfrm>
          <a:prstGeom prst="rect">
            <a:avLst/>
          </a:prstGeom>
          <a:noFill/>
        </p:spPr>
        <p:txBody>
          <a:bodyPr wrap="none">
            <a:spAutoFit/>
          </a:bodyPr>
          <a:lstStyle/>
          <a:p>
            <a:pPr defTabSz="457200" eaLnBrk="0" fontAlgn="base" hangingPunct="0">
              <a:spcBef>
                <a:spcPct val="0"/>
              </a:spcBef>
              <a:spcAft>
                <a:spcPct val="0"/>
              </a:spcAft>
              <a:defRPr/>
            </a:pPr>
            <a:r>
              <a:rPr lang="en-US" sz="4400" b="1" dirty="0">
                <a:solidFill>
                  <a:srgbClr val="FF0000"/>
                </a:solidFill>
                <a:latin typeface="Helvetica Neue" charset="0"/>
                <a:ea typeface="Helvetica Neue" charset="0"/>
                <a:cs typeface="Helvetica Neue" charset="0"/>
              </a:rPr>
              <a:t>Welcome!</a:t>
            </a:r>
          </a:p>
        </p:txBody>
      </p:sp>
      <p:sp>
        <p:nvSpPr>
          <p:cNvPr id="6" name="TextBox 5"/>
          <p:cNvSpPr txBox="1"/>
          <p:nvPr/>
        </p:nvSpPr>
        <p:spPr>
          <a:xfrm>
            <a:off x="5174720" y="1348274"/>
            <a:ext cx="3789768" cy="2308324"/>
          </a:xfrm>
          <a:prstGeom prst="rect">
            <a:avLst/>
          </a:prstGeom>
          <a:noFill/>
        </p:spPr>
        <p:txBody>
          <a:bodyPr wrap="square">
            <a:spAutoFit/>
          </a:bodyPr>
          <a:lstStyle/>
          <a:p>
            <a:pPr defTabSz="457200" eaLnBrk="0" fontAlgn="base" hangingPunct="0">
              <a:spcBef>
                <a:spcPct val="0"/>
              </a:spcBef>
              <a:spcAft>
                <a:spcPct val="0"/>
              </a:spcAft>
              <a:defRPr/>
            </a:pPr>
            <a:r>
              <a:rPr lang="en-US" sz="2400" b="1" dirty="0">
                <a:solidFill>
                  <a:prstClr val="black">
                    <a:lumMod val="65000"/>
                    <a:lumOff val="35000"/>
                  </a:prstClr>
                </a:solidFill>
                <a:latin typeface="Helvetica Neue" charset="0"/>
                <a:ea typeface="Helvetica Neue" charset="0"/>
                <a:cs typeface="Helvetica Neue" charset="0"/>
              </a:rPr>
              <a:t>Y6 Class Expectations</a:t>
            </a:r>
          </a:p>
          <a:p>
            <a:pPr algn="ctr" defTabSz="457200" eaLnBrk="0" fontAlgn="base" hangingPunct="0">
              <a:spcBef>
                <a:spcPct val="0"/>
              </a:spcBef>
              <a:spcAft>
                <a:spcPct val="0"/>
              </a:spcAft>
              <a:defRPr/>
            </a:pPr>
            <a:r>
              <a:rPr lang="en-US" sz="2400" b="1" dirty="0">
                <a:solidFill>
                  <a:prstClr val="black">
                    <a:lumMod val="65000"/>
                    <a:lumOff val="35000"/>
                  </a:prstClr>
                </a:solidFill>
                <a:latin typeface="Helvetica Neue" charset="0"/>
                <a:ea typeface="Helvetica Neue" charset="0"/>
                <a:cs typeface="Helvetica Neue" charset="0"/>
              </a:rPr>
              <a:t>2022/23</a:t>
            </a:r>
          </a:p>
          <a:p>
            <a:pPr algn="ctr" defTabSz="457200" eaLnBrk="0" fontAlgn="base" hangingPunct="0">
              <a:spcBef>
                <a:spcPct val="0"/>
              </a:spcBef>
              <a:spcAft>
                <a:spcPct val="0"/>
              </a:spcAft>
              <a:defRPr/>
            </a:pPr>
            <a:endParaRPr lang="en-US" sz="2400" b="1" dirty="0">
              <a:solidFill>
                <a:prstClr val="black">
                  <a:lumMod val="65000"/>
                  <a:lumOff val="35000"/>
                </a:prstClr>
              </a:solidFill>
              <a:latin typeface="Helvetica Neue" charset="0"/>
              <a:ea typeface="Helvetica Neue" charset="0"/>
              <a:cs typeface="Helvetica Neue" charset="0"/>
            </a:endParaRPr>
          </a:p>
          <a:p>
            <a:pPr algn="ctr" defTabSz="457200" eaLnBrk="0" fontAlgn="base" hangingPunct="0">
              <a:spcBef>
                <a:spcPct val="0"/>
              </a:spcBef>
              <a:spcAft>
                <a:spcPct val="0"/>
              </a:spcAft>
              <a:defRPr/>
            </a:pPr>
            <a:r>
              <a:rPr lang="en-US" sz="2400" b="1" dirty="0" err="1">
                <a:solidFill>
                  <a:prstClr val="black">
                    <a:lumMod val="65000"/>
                    <a:lumOff val="35000"/>
                  </a:prstClr>
                </a:solidFill>
                <a:latin typeface="Helvetica Neue" charset="0"/>
                <a:ea typeface="Helvetica Neue" charset="0"/>
                <a:cs typeface="Helvetica Neue" charset="0"/>
              </a:rPr>
              <a:t>Mr</a:t>
            </a:r>
            <a:r>
              <a:rPr lang="en-US" sz="2400" b="1" dirty="0">
                <a:solidFill>
                  <a:prstClr val="black">
                    <a:lumMod val="65000"/>
                    <a:lumOff val="35000"/>
                  </a:prstClr>
                </a:solidFill>
                <a:latin typeface="Helvetica Neue" charset="0"/>
                <a:ea typeface="Helvetica Neue" charset="0"/>
                <a:cs typeface="Helvetica Neue" charset="0"/>
              </a:rPr>
              <a:t> Druce, </a:t>
            </a:r>
            <a:r>
              <a:rPr lang="en-US" sz="2400" b="1" dirty="0" err="1">
                <a:solidFill>
                  <a:prstClr val="black">
                    <a:lumMod val="65000"/>
                    <a:lumOff val="35000"/>
                  </a:prstClr>
                </a:solidFill>
                <a:latin typeface="Helvetica Neue" charset="0"/>
                <a:ea typeface="Helvetica Neue" charset="0"/>
                <a:cs typeface="Helvetica Neue" charset="0"/>
              </a:rPr>
              <a:t>Mrs</a:t>
            </a:r>
            <a:r>
              <a:rPr lang="en-US" sz="2400" b="1" dirty="0">
                <a:solidFill>
                  <a:prstClr val="black">
                    <a:lumMod val="65000"/>
                    <a:lumOff val="35000"/>
                  </a:prstClr>
                </a:solidFill>
                <a:latin typeface="Helvetica Neue" charset="0"/>
                <a:ea typeface="Helvetica Neue" charset="0"/>
                <a:cs typeface="Helvetica Neue" charset="0"/>
              </a:rPr>
              <a:t> Goodes, </a:t>
            </a:r>
            <a:r>
              <a:rPr lang="en-US" sz="2400" b="1" dirty="0" err="1">
                <a:solidFill>
                  <a:prstClr val="black">
                    <a:lumMod val="65000"/>
                    <a:lumOff val="35000"/>
                  </a:prstClr>
                </a:solidFill>
                <a:latin typeface="Helvetica Neue" charset="0"/>
                <a:ea typeface="Helvetica Neue" charset="0"/>
                <a:cs typeface="Helvetica Neue" charset="0"/>
              </a:rPr>
              <a:t>Mrs</a:t>
            </a:r>
            <a:r>
              <a:rPr lang="en-US" sz="2400" b="1" dirty="0">
                <a:solidFill>
                  <a:prstClr val="black">
                    <a:lumMod val="65000"/>
                    <a:lumOff val="35000"/>
                  </a:prstClr>
                </a:solidFill>
                <a:latin typeface="Helvetica Neue" charset="0"/>
                <a:ea typeface="Helvetica Neue" charset="0"/>
                <a:cs typeface="Helvetica Neue" charset="0"/>
              </a:rPr>
              <a:t> Martin and </a:t>
            </a:r>
            <a:r>
              <a:rPr lang="en-US" sz="2400" b="1" dirty="0" err="1">
                <a:solidFill>
                  <a:prstClr val="black">
                    <a:lumMod val="65000"/>
                    <a:lumOff val="35000"/>
                  </a:prstClr>
                </a:solidFill>
                <a:latin typeface="Helvetica Neue" charset="0"/>
                <a:ea typeface="Helvetica Neue" charset="0"/>
                <a:cs typeface="Helvetica Neue" charset="0"/>
              </a:rPr>
              <a:t>Mrs</a:t>
            </a:r>
            <a:r>
              <a:rPr lang="en-US" sz="2400" b="1" dirty="0">
                <a:solidFill>
                  <a:prstClr val="black">
                    <a:lumMod val="65000"/>
                    <a:lumOff val="35000"/>
                  </a:prstClr>
                </a:solidFill>
                <a:latin typeface="Helvetica Neue" charset="0"/>
                <a:ea typeface="Helvetica Neue" charset="0"/>
                <a:cs typeface="Helvetica Neue" charset="0"/>
              </a:rPr>
              <a:t> Edwards</a:t>
            </a:r>
          </a:p>
        </p:txBody>
      </p:sp>
      <p:pic>
        <p:nvPicPr>
          <p:cNvPr id="205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575" y="231775"/>
            <a:ext cx="3916363"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5744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Welcome</a:t>
            </a:r>
          </a:p>
        </p:txBody>
      </p:sp>
      <p:sp>
        <p:nvSpPr>
          <p:cNvPr id="3" name="Content Placeholder 2"/>
          <p:cNvSpPr>
            <a:spLocks noGrp="1"/>
          </p:cNvSpPr>
          <p:nvPr>
            <p:ph idx="1"/>
          </p:nvPr>
        </p:nvSpPr>
        <p:spPr>
          <a:xfrm>
            <a:off x="467544" y="692696"/>
            <a:ext cx="8183880" cy="4608512"/>
          </a:xfrm>
        </p:spPr>
        <p:txBody>
          <a:bodyPr>
            <a:normAutofit/>
          </a:bodyPr>
          <a:lstStyle/>
          <a:p>
            <a:pPr>
              <a:buClr>
                <a:srgbClr val="FF0000"/>
              </a:buClr>
            </a:pPr>
            <a:r>
              <a:rPr lang="en-GB" sz="2000" dirty="0">
                <a:latin typeface="Calibri" panose="020F0502020204030204" pitchFamily="34" charset="0"/>
              </a:rPr>
              <a:t>This September we have continued the ‘Class Expectation Evenings’ online but as in previous years the aim is to inform you of all the information that you need to help the year run as smoothly as possible and to give you a better idea of what is expected from the children in Year </a:t>
            </a:r>
            <a:r>
              <a:rPr lang="en-US" sz="2000" dirty="0">
                <a:latin typeface="Calibri" panose="020F0502020204030204" pitchFamily="34" charset="0"/>
              </a:rPr>
              <a:t>6</a:t>
            </a:r>
            <a:r>
              <a:rPr lang="en-GB" sz="2000" dirty="0">
                <a:latin typeface="Calibri" panose="020F0502020204030204" pitchFamily="34" charset="0"/>
              </a:rPr>
              <a:t>.</a:t>
            </a:r>
          </a:p>
          <a:p>
            <a:pPr marL="0" indent="0">
              <a:buClr>
                <a:srgbClr val="FF0000"/>
              </a:buClr>
              <a:buNone/>
            </a:pPr>
            <a:endParaRPr lang="en-GB" sz="2000" dirty="0">
              <a:latin typeface="Calibri" panose="020F0502020204030204" pitchFamily="34" charset="0"/>
            </a:endParaRPr>
          </a:p>
          <a:p>
            <a:pPr>
              <a:buClr>
                <a:srgbClr val="FF0000"/>
              </a:buClr>
            </a:pPr>
            <a:r>
              <a:rPr lang="en-GB" sz="2000" dirty="0">
                <a:latin typeface="Calibri" panose="020F0502020204030204" pitchFamily="34" charset="0"/>
              </a:rPr>
              <a:t>The year 6 team have all been extremely impressed at how well the children have settled into coming back after the summer and we are excited about our year of learning ahead! </a:t>
            </a:r>
          </a:p>
          <a:p>
            <a:pPr>
              <a:buClr>
                <a:srgbClr val="FF0000"/>
              </a:buClr>
            </a:pPr>
            <a:endParaRPr lang="en-GB" sz="2000" dirty="0"/>
          </a:p>
        </p:txBody>
      </p:sp>
    </p:spTree>
    <p:extLst>
      <p:ext uri="{BB962C8B-B14F-4D97-AF65-F5344CB8AC3E}">
        <p14:creationId xmlns:p14="http://schemas.microsoft.com/office/powerpoint/2010/main" val="601218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183880" cy="1051560"/>
          </a:xfrm>
        </p:spPr>
        <p:txBody>
          <a:bodyPr>
            <a:normAutofit fontScale="90000"/>
          </a:bodyPr>
          <a:lstStyle/>
          <a:p>
            <a:r>
              <a:rPr lang="en-GB" dirty="0">
                <a:solidFill>
                  <a:srgbClr val="FF0000"/>
                </a:solidFill>
              </a:rPr>
              <a:t>In this presentation we will cover:</a:t>
            </a:r>
          </a:p>
        </p:txBody>
      </p:sp>
      <p:sp>
        <p:nvSpPr>
          <p:cNvPr id="3" name="Content Placeholder 2"/>
          <p:cNvSpPr>
            <a:spLocks noGrp="1"/>
          </p:cNvSpPr>
          <p:nvPr>
            <p:ph idx="1"/>
          </p:nvPr>
        </p:nvSpPr>
        <p:spPr>
          <a:xfrm>
            <a:off x="467544" y="1772816"/>
            <a:ext cx="8183880" cy="4187952"/>
          </a:xfrm>
        </p:spPr>
        <p:txBody>
          <a:bodyPr/>
          <a:lstStyle/>
          <a:p>
            <a:pPr>
              <a:buClr>
                <a:srgbClr val="FF0000"/>
              </a:buClr>
            </a:pPr>
            <a:r>
              <a:rPr lang="en-GB" dirty="0">
                <a:latin typeface="Calibri" panose="020F0502020204030204" pitchFamily="34" charset="0"/>
              </a:rPr>
              <a:t>Curriculum</a:t>
            </a:r>
          </a:p>
          <a:p>
            <a:pPr>
              <a:buClr>
                <a:srgbClr val="FF0000"/>
              </a:buClr>
            </a:pPr>
            <a:r>
              <a:rPr lang="en-GB" dirty="0">
                <a:latin typeface="Calibri" panose="020F0502020204030204" pitchFamily="34" charset="0"/>
              </a:rPr>
              <a:t>Assessment</a:t>
            </a:r>
          </a:p>
          <a:p>
            <a:pPr>
              <a:buClr>
                <a:srgbClr val="FF0000"/>
              </a:buClr>
            </a:pPr>
            <a:r>
              <a:rPr lang="en-GB" dirty="0">
                <a:latin typeface="Calibri" panose="020F0502020204030204" pitchFamily="34" charset="0"/>
              </a:rPr>
              <a:t>Learning at home</a:t>
            </a:r>
          </a:p>
          <a:p>
            <a:pPr>
              <a:buClr>
                <a:srgbClr val="FF0000"/>
              </a:buClr>
            </a:pPr>
            <a:r>
              <a:rPr lang="en-GB" dirty="0">
                <a:latin typeface="Calibri" panose="020F0502020204030204" pitchFamily="34" charset="0"/>
              </a:rPr>
              <a:t>Learning behaviour </a:t>
            </a:r>
          </a:p>
          <a:p>
            <a:pPr>
              <a:buClr>
                <a:srgbClr val="FF0000"/>
              </a:buClr>
            </a:pPr>
            <a:r>
              <a:rPr lang="en-GB" dirty="0">
                <a:latin typeface="Calibri" panose="020F0502020204030204" pitchFamily="34" charset="0"/>
              </a:rPr>
              <a:t>School mission statement and values</a:t>
            </a:r>
          </a:p>
          <a:p>
            <a:pPr>
              <a:buClr>
                <a:srgbClr val="FF0000"/>
              </a:buClr>
            </a:pPr>
            <a:r>
              <a:rPr lang="en-GB" dirty="0">
                <a:latin typeface="Calibri" panose="020F0502020204030204" pitchFamily="34" charset="0"/>
              </a:rPr>
              <a:t>Questions</a:t>
            </a:r>
          </a:p>
        </p:txBody>
      </p:sp>
    </p:spTree>
    <p:extLst>
      <p:ext uri="{BB962C8B-B14F-4D97-AF65-F5344CB8AC3E}">
        <p14:creationId xmlns:p14="http://schemas.microsoft.com/office/powerpoint/2010/main" val="1135354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183880" cy="1051560"/>
          </a:xfrm>
        </p:spPr>
        <p:txBody>
          <a:bodyPr/>
          <a:lstStyle/>
          <a:p>
            <a:r>
              <a:rPr lang="en-GB" dirty="0">
                <a:solidFill>
                  <a:srgbClr val="FF0000"/>
                </a:solidFill>
              </a:rPr>
              <a:t>Curriculum overview</a:t>
            </a:r>
          </a:p>
        </p:txBody>
      </p:sp>
      <p:sp>
        <p:nvSpPr>
          <p:cNvPr id="3" name="Content Placeholder 2"/>
          <p:cNvSpPr>
            <a:spLocks noGrp="1"/>
          </p:cNvSpPr>
          <p:nvPr>
            <p:ph idx="1"/>
          </p:nvPr>
        </p:nvSpPr>
        <p:spPr>
          <a:xfrm>
            <a:off x="467544" y="1628800"/>
            <a:ext cx="8183880" cy="4187952"/>
          </a:xfrm>
        </p:spPr>
        <p:txBody>
          <a:bodyPr>
            <a:normAutofit lnSpcReduction="10000"/>
          </a:bodyPr>
          <a:lstStyle/>
          <a:p>
            <a:pPr marL="0" indent="0">
              <a:buNone/>
            </a:pPr>
            <a:r>
              <a:rPr lang="en-GB" sz="2400" dirty="0">
                <a:latin typeface="Calibri" panose="020F0502020204030204" pitchFamily="34" charset="0"/>
              </a:rPr>
              <a:t>Termly topics</a:t>
            </a:r>
            <a:r>
              <a:rPr lang="en-US" sz="2400" dirty="0">
                <a:latin typeface="Calibri" panose="020F0502020204030204" pitchFamily="34" charset="0"/>
              </a:rPr>
              <a:t>:</a:t>
            </a:r>
            <a:endParaRPr lang="en-GB" sz="2400" dirty="0">
              <a:latin typeface="Calibri" panose="020F0502020204030204" pitchFamily="34" charset="0"/>
            </a:endParaRPr>
          </a:p>
          <a:p>
            <a:r>
              <a:rPr lang="en-GB" sz="2400" dirty="0">
                <a:latin typeface="Calibri" panose="020F0502020204030204" pitchFamily="34" charset="0"/>
              </a:rPr>
              <a:t>Autumn – </a:t>
            </a:r>
            <a:r>
              <a:rPr lang="en-GB" sz="2400" b="1" dirty="0">
                <a:solidFill>
                  <a:srgbClr val="FF0000"/>
                </a:solidFill>
                <a:latin typeface="Calibri" panose="020F0502020204030204" pitchFamily="34" charset="0"/>
              </a:rPr>
              <a:t>World War 1 and 2 </a:t>
            </a:r>
            <a:r>
              <a:rPr lang="en-GB" sz="2400" dirty="0">
                <a:latin typeface="Calibri" panose="020F0502020204030204" pitchFamily="34" charset="0"/>
              </a:rPr>
              <a:t>(history focus)</a:t>
            </a:r>
            <a:r>
              <a:rPr lang="en-GB" sz="2400" b="1" dirty="0">
                <a:solidFill>
                  <a:srgbClr val="FF0000"/>
                </a:solidFill>
                <a:latin typeface="Calibri" panose="020F0502020204030204" pitchFamily="34" charset="0"/>
              </a:rPr>
              <a:t> </a:t>
            </a:r>
            <a:r>
              <a:rPr lang="en-GB" sz="2400" dirty="0">
                <a:latin typeface="Calibri" panose="020F0502020204030204" pitchFamily="34" charset="0"/>
              </a:rPr>
              <a:t>and </a:t>
            </a:r>
            <a:r>
              <a:rPr lang="en-GB" sz="2400" b="1" dirty="0">
                <a:solidFill>
                  <a:srgbClr val="FF0000"/>
                </a:solidFill>
                <a:latin typeface="Calibri" panose="020F0502020204030204" pitchFamily="34" charset="0"/>
              </a:rPr>
              <a:t>Our Changing Highstreet </a:t>
            </a:r>
            <a:r>
              <a:rPr lang="en-GB" sz="2400" dirty="0">
                <a:latin typeface="Calibri" panose="020F0502020204030204" pitchFamily="34" charset="0"/>
              </a:rPr>
              <a:t>(local history focus)</a:t>
            </a:r>
          </a:p>
          <a:p>
            <a:endParaRPr lang="en-GB" sz="2400" dirty="0">
              <a:latin typeface="Calibri" panose="020F0502020204030204" pitchFamily="34" charset="0"/>
            </a:endParaRPr>
          </a:p>
          <a:p>
            <a:r>
              <a:rPr lang="en-GB" sz="2400" dirty="0">
                <a:latin typeface="Calibri" panose="020F0502020204030204" pitchFamily="34" charset="0"/>
              </a:rPr>
              <a:t>Spring- </a:t>
            </a:r>
            <a:r>
              <a:rPr lang="en-GB" sz="2400" b="1" dirty="0">
                <a:solidFill>
                  <a:srgbClr val="FF0000"/>
                </a:solidFill>
                <a:latin typeface="Calibri" panose="020F0502020204030204" pitchFamily="34" charset="0"/>
              </a:rPr>
              <a:t>P</a:t>
            </a:r>
            <a:r>
              <a:rPr lang="en-US" sz="2400" b="1" dirty="0" err="1">
                <a:solidFill>
                  <a:srgbClr val="FF0000"/>
                </a:solidFill>
                <a:latin typeface="Calibri" panose="020F0502020204030204" pitchFamily="34" charset="0"/>
              </a:rPr>
              <a:t>assport</a:t>
            </a:r>
            <a:r>
              <a:rPr lang="en-US" sz="2400" b="1" dirty="0">
                <a:solidFill>
                  <a:srgbClr val="FF0000"/>
                </a:solidFill>
                <a:latin typeface="Calibri" panose="020F0502020204030204" pitchFamily="34" charset="0"/>
              </a:rPr>
              <a:t> to Brazil</a:t>
            </a:r>
            <a:r>
              <a:rPr lang="en-GB" sz="2400" b="1" dirty="0">
                <a:solidFill>
                  <a:srgbClr val="FF0000"/>
                </a:solidFill>
                <a:latin typeface="Calibri" panose="020F0502020204030204" pitchFamily="34" charset="0"/>
              </a:rPr>
              <a:t> </a:t>
            </a:r>
            <a:r>
              <a:rPr lang="en-GB" sz="2400" dirty="0">
                <a:latin typeface="Calibri" panose="020F0502020204030204" pitchFamily="34" charset="0"/>
              </a:rPr>
              <a:t>(Geography focus on Brazil and South America).</a:t>
            </a:r>
          </a:p>
          <a:p>
            <a:endParaRPr lang="en-GB" sz="2400" dirty="0">
              <a:latin typeface="Calibri" panose="020F0502020204030204" pitchFamily="34" charset="0"/>
            </a:endParaRPr>
          </a:p>
          <a:p>
            <a:r>
              <a:rPr lang="en-GB" sz="2400" dirty="0">
                <a:latin typeface="Calibri" panose="020F0502020204030204" pitchFamily="34" charset="0"/>
              </a:rPr>
              <a:t>Summer – Mayan Civilisation (History </a:t>
            </a:r>
            <a:r>
              <a:rPr lang="en-US" sz="2400" dirty="0">
                <a:latin typeface="Calibri" panose="020F0502020204030204" pitchFamily="34" charset="0"/>
              </a:rPr>
              <a:t>f</a:t>
            </a:r>
            <a:r>
              <a:rPr lang="en-GB" sz="2400" dirty="0" err="1">
                <a:latin typeface="Calibri" panose="020F0502020204030204" pitchFamily="34" charset="0"/>
              </a:rPr>
              <a:t>ocus</a:t>
            </a:r>
            <a:r>
              <a:rPr lang="en-US" sz="2400" dirty="0">
                <a:latin typeface="Calibri" panose="020F0502020204030204" pitchFamily="34" charset="0"/>
              </a:rPr>
              <a:t>)</a:t>
            </a:r>
            <a:endParaRPr lang="en-GB" sz="2400" dirty="0">
              <a:latin typeface="Calibri" panose="020F0502020204030204" pitchFamily="34" charset="0"/>
            </a:endParaRPr>
          </a:p>
          <a:p>
            <a:endParaRPr lang="en-GB" sz="2400" dirty="0">
              <a:latin typeface="Calibri" panose="020F0502020204030204" pitchFamily="34" charset="0"/>
            </a:endParaRPr>
          </a:p>
          <a:p>
            <a:r>
              <a:rPr lang="en-GB" sz="2400" dirty="0">
                <a:latin typeface="Calibri" panose="020F0502020204030204" pitchFamily="34" charset="0"/>
              </a:rPr>
              <a:t>These topics are further broken down into mini topics that focus on different subject areas.</a:t>
            </a:r>
          </a:p>
        </p:txBody>
      </p:sp>
    </p:spTree>
    <p:extLst>
      <p:ext uri="{BB962C8B-B14F-4D97-AF65-F5344CB8AC3E}">
        <p14:creationId xmlns:p14="http://schemas.microsoft.com/office/powerpoint/2010/main" val="2299883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517232"/>
            <a:ext cx="8183880" cy="1051560"/>
          </a:xfrm>
        </p:spPr>
        <p:txBody>
          <a:bodyPr>
            <a:normAutofit/>
          </a:bodyPr>
          <a:lstStyle/>
          <a:p>
            <a:r>
              <a:rPr lang="en-GB" sz="1600" dirty="0">
                <a:solidFill>
                  <a:srgbClr val="FF0000"/>
                </a:solidFill>
              </a:rPr>
              <a:t>Timetable – Each week we usually follow this timetable although at times we do block subjects e.g. do a whole day of science or have an art day. </a:t>
            </a:r>
          </a:p>
        </p:txBody>
      </p:sp>
      <p:pic>
        <p:nvPicPr>
          <p:cNvPr id="4" name="Picture 3">
            <a:extLst>
              <a:ext uri="{FF2B5EF4-FFF2-40B4-BE49-F238E27FC236}">
                <a16:creationId xmlns:a16="http://schemas.microsoft.com/office/drawing/2014/main" id="{993E542A-57BD-4526-A0BA-5837678C7C8A}"/>
              </a:ext>
            </a:extLst>
          </p:cNvPr>
          <p:cNvPicPr>
            <a:picLocks noChangeAspect="1"/>
          </p:cNvPicPr>
          <p:nvPr/>
        </p:nvPicPr>
        <p:blipFill>
          <a:blip r:embed="rId2"/>
          <a:stretch>
            <a:fillRect/>
          </a:stretch>
        </p:blipFill>
        <p:spPr>
          <a:xfrm>
            <a:off x="444421" y="476671"/>
            <a:ext cx="8328158" cy="5270986"/>
          </a:xfrm>
          <a:prstGeom prst="rect">
            <a:avLst/>
          </a:prstGeom>
        </p:spPr>
      </p:pic>
    </p:spTree>
    <p:extLst>
      <p:ext uri="{BB962C8B-B14F-4D97-AF65-F5344CB8AC3E}">
        <p14:creationId xmlns:p14="http://schemas.microsoft.com/office/powerpoint/2010/main" val="1382630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9208"/>
            <a:ext cx="8183880" cy="1051560"/>
          </a:xfrm>
        </p:spPr>
        <p:txBody>
          <a:bodyPr/>
          <a:lstStyle/>
          <a:p>
            <a:r>
              <a:rPr lang="en-GB" dirty="0">
                <a:solidFill>
                  <a:srgbClr val="FF0000"/>
                </a:solidFill>
              </a:rPr>
              <a:t>Assessment</a:t>
            </a:r>
          </a:p>
        </p:txBody>
      </p:sp>
      <p:sp>
        <p:nvSpPr>
          <p:cNvPr id="3" name="Content Placeholder 2"/>
          <p:cNvSpPr>
            <a:spLocks noGrp="1"/>
          </p:cNvSpPr>
          <p:nvPr>
            <p:ph idx="1"/>
          </p:nvPr>
        </p:nvSpPr>
        <p:spPr>
          <a:xfrm>
            <a:off x="467544" y="1268760"/>
            <a:ext cx="8183880" cy="4609526"/>
          </a:xfrm>
        </p:spPr>
        <p:txBody>
          <a:bodyPr>
            <a:normAutofit/>
          </a:bodyPr>
          <a:lstStyle/>
          <a:p>
            <a:r>
              <a:rPr lang="en-GB" dirty="0">
                <a:solidFill>
                  <a:srgbClr val="FF0000"/>
                </a:solidFill>
                <a:latin typeface="Calibri" panose="020F0502020204030204" pitchFamily="34" charset="0"/>
              </a:rPr>
              <a:t>Teacher assessment  </a:t>
            </a:r>
            <a:r>
              <a:rPr lang="en-GB" dirty="0">
                <a:latin typeface="Calibri" panose="020F0502020204030204" pitchFamily="34" charset="0"/>
              </a:rPr>
              <a:t>is ongoing in every lesson  through observing the children working. From these observations we identify children who may be finding a piece of work tricky. We then aim to work with that child separately or in small group during intervention time later in the day. </a:t>
            </a:r>
          </a:p>
          <a:p>
            <a:endParaRPr lang="en-GB" dirty="0">
              <a:latin typeface="Calibri" panose="020F0502020204030204" pitchFamily="34" charset="0"/>
            </a:endParaRPr>
          </a:p>
          <a:p>
            <a:r>
              <a:rPr lang="en-GB" dirty="0">
                <a:latin typeface="Calibri" panose="020F0502020204030204" pitchFamily="34" charset="0"/>
              </a:rPr>
              <a:t>More </a:t>
            </a:r>
            <a:r>
              <a:rPr lang="en-GB" dirty="0">
                <a:solidFill>
                  <a:srgbClr val="FF0000"/>
                </a:solidFill>
                <a:latin typeface="Calibri" panose="020F0502020204030204" pitchFamily="34" charset="0"/>
              </a:rPr>
              <a:t>formal assessment </a:t>
            </a:r>
            <a:r>
              <a:rPr lang="en-GB" dirty="0">
                <a:latin typeface="Calibri" panose="020F0502020204030204" pitchFamily="34" charset="0"/>
              </a:rPr>
              <a:t>tests take place in the Autumn</a:t>
            </a:r>
            <a:r>
              <a:rPr lang="en-US" dirty="0">
                <a:latin typeface="Calibri" panose="020F0502020204030204" pitchFamily="34" charset="0"/>
              </a:rPr>
              <a:t> and Spring terms ready for the SATs in May for year 6. </a:t>
            </a:r>
            <a:endParaRPr lang="en-GB" dirty="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546191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0764" y="620688"/>
            <a:ext cx="8183880" cy="661824"/>
          </a:xfrm>
        </p:spPr>
        <p:txBody>
          <a:bodyPr/>
          <a:lstStyle/>
          <a:p>
            <a:r>
              <a:rPr lang="en-GB" dirty="0">
                <a:solidFill>
                  <a:srgbClr val="FF0000"/>
                </a:solidFill>
              </a:rPr>
              <a:t>Home-School Learning </a:t>
            </a:r>
          </a:p>
        </p:txBody>
      </p:sp>
      <p:sp>
        <p:nvSpPr>
          <p:cNvPr id="3" name="Content Placeholder 2"/>
          <p:cNvSpPr>
            <a:spLocks noGrp="1"/>
          </p:cNvSpPr>
          <p:nvPr>
            <p:ph idx="1"/>
          </p:nvPr>
        </p:nvSpPr>
        <p:spPr>
          <a:xfrm>
            <a:off x="360431" y="1340768"/>
            <a:ext cx="8423138" cy="5112568"/>
          </a:xfrm>
        </p:spPr>
        <p:txBody>
          <a:bodyPr>
            <a:normAutofit/>
          </a:bodyPr>
          <a:lstStyle/>
          <a:p>
            <a:pPr>
              <a:buClr>
                <a:srgbClr val="FF0000"/>
              </a:buClr>
            </a:pPr>
            <a:r>
              <a:rPr lang="en-GB" sz="2000" b="1" dirty="0">
                <a:solidFill>
                  <a:srgbClr val="FF0000"/>
                </a:solidFill>
                <a:latin typeface="Calibri" panose="020F0502020204030204" pitchFamily="34" charset="0"/>
              </a:rPr>
              <a:t>What is Home-School Learning? </a:t>
            </a:r>
            <a:r>
              <a:rPr lang="en-GB" sz="2000" i="1" dirty="0">
                <a:latin typeface="Calibri" panose="020F0502020204030204" pitchFamily="34" charset="0"/>
              </a:rPr>
              <a:t>Home-School Learning is anything that children do outside of the normal school day that contributes to their learning in school. This encompasses a whole variety of activities instigated by teachers and parents/carers to support a child's learning.</a:t>
            </a:r>
          </a:p>
          <a:p>
            <a:pPr>
              <a:buClr>
                <a:srgbClr val="FF0000"/>
              </a:buClr>
            </a:pPr>
            <a:endParaRPr lang="en-GB" sz="2000" dirty="0">
              <a:latin typeface="Calibri" panose="020F0502020204030204" pitchFamily="34" charset="0"/>
            </a:endParaRPr>
          </a:p>
          <a:p>
            <a:pPr>
              <a:buClr>
                <a:srgbClr val="FF0000"/>
              </a:buClr>
            </a:pPr>
            <a:r>
              <a:rPr lang="en-GB" sz="2000" b="1" u="sng" dirty="0">
                <a:solidFill>
                  <a:srgbClr val="FF0000"/>
                </a:solidFill>
                <a:latin typeface="Calibri" panose="020F0502020204030204" pitchFamily="34" charset="0"/>
              </a:rPr>
              <a:t>Daily Home – School Learning: </a:t>
            </a:r>
          </a:p>
          <a:p>
            <a:pPr>
              <a:buClr>
                <a:srgbClr val="FF0000"/>
              </a:buClr>
            </a:pPr>
            <a:r>
              <a:rPr lang="en-GB" sz="2000" b="1" dirty="0">
                <a:solidFill>
                  <a:srgbClr val="FF0000"/>
                </a:solidFill>
                <a:latin typeface="Calibri" panose="020F0502020204030204" pitchFamily="34" charset="0"/>
              </a:rPr>
              <a:t>Reading to and with children </a:t>
            </a:r>
            <a:r>
              <a:rPr lang="en-GB" sz="2000" dirty="0">
                <a:latin typeface="Calibri" panose="020F0502020204030204" pitchFamily="34" charset="0"/>
              </a:rPr>
              <a:t>– school reading books, library books, magazines. We love to see children reading every day. Try to talk to children about their reading and their understanding of the texts. However, this should not impact upon reading for enjoyment. </a:t>
            </a:r>
          </a:p>
          <a:p>
            <a:pPr>
              <a:buClr>
                <a:srgbClr val="FF0000"/>
              </a:buClr>
            </a:pPr>
            <a:r>
              <a:rPr lang="en-GB" sz="2000" dirty="0">
                <a:latin typeface="Calibri" panose="020F0502020204030204" pitchFamily="34" charset="0"/>
              </a:rPr>
              <a:t>We want children to be reading for pleasure at home.</a:t>
            </a:r>
          </a:p>
          <a:p>
            <a:pPr>
              <a:buClr>
                <a:srgbClr val="FF0000"/>
              </a:buClr>
            </a:pPr>
            <a:r>
              <a:rPr lang="en-GB" sz="2000" dirty="0">
                <a:latin typeface="Calibri" panose="020F0502020204030204" pitchFamily="34" charset="0"/>
              </a:rPr>
              <a:t>Reading is vital in all areas of education (including maths).</a:t>
            </a:r>
          </a:p>
          <a:p>
            <a:pPr>
              <a:buClr>
                <a:srgbClr val="FF0000"/>
              </a:buClr>
            </a:pPr>
            <a:r>
              <a:rPr lang="en-GB" sz="2000" dirty="0">
                <a:latin typeface="Calibri" panose="020F0502020204030204" pitchFamily="34" charset="0"/>
              </a:rPr>
              <a:t>Children need to make sure they have a reading book with them everyday at school. </a:t>
            </a:r>
          </a:p>
          <a:p>
            <a:pPr>
              <a:buClr>
                <a:srgbClr val="FF0000"/>
              </a:buClr>
            </a:pPr>
            <a:endParaRPr lang="en-GB" sz="2000" dirty="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endParaRPr lang="en-GB" sz="2000" dirty="0">
              <a:latin typeface="Calibri" panose="020F0502020204030204" pitchFamily="34" charset="0"/>
            </a:endParaRPr>
          </a:p>
          <a:p>
            <a:endParaRPr lang="en-GB" sz="2000" dirty="0">
              <a:latin typeface="Calibri" panose="020F0502020204030204" pitchFamily="34" charset="0"/>
            </a:endParaRPr>
          </a:p>
          <a:p>
            <a:endParaRPr lang="en-GB" sz="2000" dirty="0">
              <a:latin typeface="Calibri" panose="020F0502020204030204" pitchFamily="34" charset="0"/>
            </a:endParaRPr>
          </a:p>
          <a:p>
            <a:endParaRPr lang="en-GB" sz="2000" dirty="0">
              <a:latin typeface="Calibri" panose="020F0502020204030204" pitchFamily="34" charset="0"/>
            </a:endParaRPr>
          </a:p>
          <a:p>
            <a:endParaRPr lang="en-GB" sz="2000" dirty="0">
              <a:latin typeface="Calibri" panose="020F0502020204030204" pitchFamily="34" charset="0"/>
            </a:endParaRPr>
          </a:p>
        </p:txBody>
      </p:sp>
    </p:spTree>
    <p:extLst>
      <p:ext uri="{BB962C8B-B14F-4D97-AF65-F5344CB8AC3E}">
        <p14:creationId xmlns:p14="http://schemas.microsoft.com/office/powerpoint/2010/main" val="4031151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616" y="462919"/>
            <a:ext cx="8183880" cy="661824"/>
          </a:xfrm>
        </p:spPr>
        <p:txBody>
          <a:bodyPr/>
          <a:lstStyle/>
          <a:p>
            <a:r>
              <a:rPr lang="en-GB" dirty="0">
                <a:solidFill>
                  <a:srgbClr val="FF0000"/>
                </a:solidFill>
              </a:rPr>
              <a:t>Home-School Learning </a:t>
            </a:r>
          </a:p>
        </p:txBody>
      </p:sp>
      <p:sp>
        <p:nvSpPr>
          <p:cNvPr id="3" name="Rectangle 2"/>
          <p:cNvSpPr/>
          <p:nvPr/>
        </p:nvSpPr>
        <p:spPr>
          <a:xfrm>
            <a:off x="353616" y="1124743"/>
            <a:ext cx="8352928" cy="5016758"/>
          </a:xfrm>
          <a:prstGeom prst="rect">
            <a:avLst/>
          </a:prstGeom>
        </p:spPr>
        <p:txBody>
          <a:bodyPr wrap="square">
            <a:spAutoFit/>
          </a:bodyPr>
          <a:lstStyle/>
          <a:p>
            <a:r>
              <a:rPr lang="en-GB" sz="1600" b="1" dirty="0">
                <a:solidFill>
                  <a:srgbClr val="FF0000"/>
                </a:solidFill>
              </a:rPr>
              <a:t>Rehearsal of arithmetic (number bonds and times tables)</a:t>
            </a:r>
            <a:r>
              <a:rPr lang="en-US" sz="1600" b="1" dirty="0">
                <a:solidFill>
                  <a:srgbClr val="FF0000"/>
                </a:solidFill>
              </a:rPr>
              <a:t>:</a:t>
            </a:r>
            <a:r>
              <a:rPr lang="en-GB" sz="1600" dirty="0"/>
              <a:t> Little and often – a couple of minutes a few times a day makes all the difference. There are plenty of ways to practice these facts now such as Times Tables </a:t>
            </a:r>
            <a:r>
              <a:rPr lang="en-GB" sz="1600" dirty="0" err="1"/>
              <a:t>Rockstars</a:t>
            </a:r>
            <a:r>
              <a:rPr lang="en-GB" sz="1600" dirty="0"/>
              <a:t> and Purple Mash as well as more traditional chanting etc. </a:t>
            </a:r>
            <a:endParaRPr lang="en-US" sz="1600" b="1" dirty="0">
              <a:solidFill>
                <a:srgbClr val="FF0000"/>
              </a:solidFill>
            </a:endParaRPr>
          </a:p>
          <a:p>
            <a:endParaRPr lang="en-US" sz="1600" b="1" dirty="0">
              <a:solidFill>
                <a:srgbClr val="FF0000"/>
              </a:solidFill>
            </a:endParaRPr>
          </a:p>
          <a:p>
            <a:r>
              <a:rPr lang="en-GB" sz="1600" b="1" dirty="0">
                <a:solidFill>
                  <a:srgbClr val="FF0000"/>
                </a:solidFill>
              </a:rPr>
              <a:t>Spellings:</a:t>
            </a:r>
            <a:r>
              <a:rPr lang="en-US" sz="1600" b="1" dirty="0">
                <a:solidFill>
                  <a:srgbClr val="FF0000"/>
                </a:solidFill>
              </a:rPr>
              <a:t> </a:t>
            </a:r>
            <a:r>
              <a:rPr lang="en-US" sz="1600" dirty="0"/>
              <a:t>For our spellings this year we will mainly be </a:t>
            </a:r>
            <a:r>
              <a:rPr lang="en-US" sz="1600" dirty="0" err="1"/>
              <a:t>focussing</a:t>
            </a:r>
            <a:r>
              <a:rPr lang="en-US" sz="1600" dirty="0"/>
              <a:t> on the year 6 spelling rules and patterns. The year 5 and 6 statutory spellings and the high and medium frequency words lists are also worth practicing. </a:t>
            </a:r>
          </a:p>
          <a:p>
            <a:endParaRPr lang="en-US" sz="1600" dirty="0"/>
          </a:p>
          <a:p>
            <a:r>
              <a:rPr lang="en-US" sz="1600" b="1" dirty="0">
                <a:solidFill>
                  <a:srgbClr val="FF0000"/>
                </a:solidFill>
              </a:rPr>
              <a:t>Weekly task: </a:t>
            </a:r>
            <a:r>
              <a:rPr lang="en-US" sz="1600" dirty="0"/>
              <a:t>Every FRIDAY we will be setting a weekly task for home learning that the children need to complete by the following WEDNESDAY. </a:t>
            </a:r>
          </a:p>
          <a:p>
            <a:endParaRPr lang="en-US" sz="1600" dirty="0"/>
          </a:p>
          <a:p>
            <a:r>
              <a:rPr lang="en-US" sz="1600" b="1" dirty="0">
                <a:solidFill>
                  <a:srgbClr val="FF0000"/>
                </a:solidFill>
              </a:rPr>
              <a:t>SATS past papers: </a:t>
            </a:r>
            <a:r>
              <a:rPr lang="en-US" sz="1600" dirty="0"/>
              <a:t>After October half term, SATs past papers will be given out to year 6 children as part of their weekly homework. These will alternate between the reading, grammar and </a:t>
            </a:r>
            <a:r>
              <a:rPr lang="en-US" sz="1600" dirty="0" err="1"/>
              <a:t>maths</a:t>
            </a:r>
            <a:r>
              <a:rPr lang="en-US" sz="1600" dirty="0"/>
              <a:t> papers. </a:t>
            </a:r>
            <a:endParaRPr lang="en-GB" sz="1600" dirty="0">
              <a:solidFill>
                <a:srgbClr val="FF0000"/>
              </a:solidFill>
            </a:endParaRPr>
          </a:p>
          <a:p>
            <a:endParaRPr lang="en-GB" sz="1600" dirty="0"/>
          </a:p>
          <a:p>
            <a:r>
              <a:rPr lang="en-GB" sz="1600" b="1" dirty="0">
                <a:solidFill>
                  <a:srgbClr val="FF0000"/>
                </a:solidFill>
              </a:rPr>
              <a:t>Thematic parent/child projects based upon in-class learning</a:t>
            </a:r>
            <a:r>
              <a:rPr lang="en-GB" sz="1600" b="1" dirty="0"/>
              <a:t> </a:t>
            </a:r>
            <a:r>
              <a:rPr lang="en-GB" sz="1600" dirty="0"/>
              <a:t>– this may include research, shared activities, craft or other projects that teachers think will support and extend learning and encourage conversations at home. </a:t>
            </a:r>
          </a:p>
          <a:p>
            <a:endParaRPr lang="en-GB" sz="1600" dirty="0"/>
          </a:p>
        </p:txBody>
      </p:sp>
    </p:spTree>
    <p:extLst>
      <p:ext uri="{BB962C8B-B14F-4D97-AF65-F5344CB8AC3E}">
        <p14:creationId xmlns:p14="http://schemas.microsoft.com/office/powerpoint/2010/main" val="2666993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355" y="1535068"/>
            <a:ext cx="8183880" cy="1051560"/>
          </a:xfrm>
        </p:spPr>
        <p:txBody>
          <a:bodyPr>
            <a:normAutofit fontScale="90000"/>
          </a:bodyPr>
          <a:lstStyle/>
          <a:p>
            <a:r>
              <a:rPr lang="en-GB" dirty="0">
                <a:solidFill>
                  <a:srgbClr val="FF0000"/>
                </a:solidFill>
                <a:effectLst/>
              </a:rPr>
              <a:t>Relationships Education and Health Education</a:t>
            </a:r>
            <a:br>
              <a:rPr lang="en-GB" dirty="0">
                <a:solidFill>
                  <a:srgbClr val="FF0000"/>
                </a:solidFill>
                <a:effectLst/>
              </a:rPr>
            </a:br>
            <a:br>
              <a:rPr lang="en-GB" dirty="0">
                <a:solidFill>
                  <a:srgbClr val="FF0000"/>
                </a:solidFill>
                <a:effectLst/>
              </a:rPr>
            </a:br>
            <a:endParaRPr lang="en-GB" dirty="0">
              <a:solidFill>
                <a:srgbClr val="FF0000"/>
              </a:solidFill>
            </a:endParaRPr>
          </a:p>
        </p:txBody>
      </p:sp>
      <p:sp>
        <p:nvSpPr>
          <p:cNvPr id="5" name="Rectangle 4"/>
          <p:cNvSpPr/>
          <p:nvPr/>
        </p:nvSpPr>
        <p:spPr>
          <a:xfrm>
            <a:off x="514935" y="2060848"/>
            <a:ext cx="8064896" cy="4093428"/>
          </a:xfrm>
          <a:prstGeom prst="rect">
            <a:avLst/>
          </a:prstGeom>
        </p:spPr>
        <p:txBody>
          <a:bodyPr wrap="square">
            <a:spAutoFit/>
          </a:bodyPr>
          <a:lstStyle/>
          <a:p>
            <a:r>
              <a:rPr lang="en-GB" sz="2000" dirty="0">
                <a:latin typeface="Calibri" panose="020F0502020204030204" pitchFamily="34" charset="0"/>
              </a:rPr>
              <a:t>As of September 2020 a new Relationships Education  curriculum has been introduced by the Government which we will be developing this year. This will include learning about families, caring friendships, respectful relationships, online relationships and staying safe. These topics will be covered in a number of subjects including computing and science. More details will be sent home through the year as we develop our approach to this area of the curriculum.      </a:t>
            </a:r>
          </a:p>
          <a:p>
            <a:endParaRPr lang="en-GB" sz="2000" dirty="0">
              <a:latin typeface="Calibri" panose="020F0502020204030204" pitchFamily="34" charset="0"/>
            </a:endParaRPr>
          </a:p>
          <a:p>
            <a:r>
              <a:rPr lang="en-GB" sz="2000" dirty="0">
                <a:latin typeface="Calibri" panose="020F0502020204030204" pitchFamily="34" charset="0"/>
              </a:rPr>
              <a:t> </a:t>
            </a:r>
          </a:p>
          <a:p>
            <a:endParaRPr lang="en-GB" sz="2000" dirty="0">
              <a:latin typeface="Calibri" panose="020F0502020204030204" pitchFamily="34" charset="0"/>
            </a:endParaRPr>
          </a:p>
          <a:p>
            <a:endParaRPr lang="en-GB" sz="2000" dirty="0">
              <a:latin typeface="Calibri" panose="020F0502020204030204" pitchFamily="34" charset="0"/>
            </a:endParaRPr>
          </a:p>
          <a:p>
            <a:endParaRPr lang="en-GB" sz="2000" dirty="0">
              <a:latin typeface="Calibri" panose="020F0502020204030204" pitchFamily="34" charset="0"/>
            </a:endParaRPr>
          </a:p>
          <a:p>
            <a:r>
              <a:rPr lang="en-GB" sz="2000" dirty="0">
                <a:latin typeface="Calibri" panose="020F0502020204030204" pitchFamily="34" charset="0"/>
              </a:rPr>
              <a:t>   </a:t>
            </a:r>
          </a:p>
        </p:txBody>
      </p:sp>
    </p:spTree>
    <p:extLst>
      <p:ext uri="{BB962C8B-B14F-4D97-AF65-F5344CB8AC3E}">
        <p14:creationId xmlns:p14="http://schemas.microsoft.com/office/powerpoint/2010/main" val="1494395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83880" cy="1051560"/>
          </a:xfrm>
        </p:spPr>
        <p:txBody>
          <a:bodyPr/>
          <a:lstStyle/>
          <a:p>
            <a:r>
              <a:rPr lang="en-GB" dirty="0">
                <a:solidFill>
                  <a:srgbClr val="FF0000"/>
                </a:solidFill>
              </a:rPr>
              <a:t>PE</a:t>
            </a:r>
          </a:p>
        </p:txBody>
      </p:sp>
      <p:sp>
        <p:nvSpPr>
          <p:cNvPr id="3" name="Content Placeholder 2"/>
          <p:cNvSpPr>
            <a:spLocks noGrp="1"/>
          </p:cNvSpPr>
          <p:nvPr>
            <p:ph idx="1"/>
          </p:nvPr>
        </p:nvSpPr>
        <p:spPr>
          <a:xfrm>
            <a:off x="467544" y="1052736"/>
            <a:ext cx="8183880" cy="5040560"/>
          </a:xfrm>
        </p:spPr>
        <p:txBody>
          <a:bodyPr>
            <a:normAutofit/>
          </a:bodyPr>
          <a:lstStyle/>
          <a:p>
            <a:pPr>
              <a:buClr>
                <a:srgbClr val="FF0000"/>
              </a:buClr>
              <a:buFont typeface="Arial" panose="020B0604020202020204" pitchFamily="34" charset="0"/>
              <a:buChar char="•"/>
            </a:pPr>
            <a:r>
              <a:rPr lang="en-GB" sz="2200" dirty="0">
                <a:latin typeface="Calibri" panose="020F0502020204030204" pitchFamily="34" charset="0"/>
              </a:rPr>
              <a:t>PE Kit should be in school EVERY DAY and can then go home for a wash at the end of the week. </a:t>
            </a:r>
          </a:p>
          <a:p>
            <a:pPr>
              <a:buClr>
                <a:srgbClr val="FF0000"/>
              </a:buClr>
              <a:buFont typeface="Arial" panose="020B0604020202020204" pitchFamily="34" charset="0"/>
              <a:buChar char="•"/>
            </a:pPr>
            <a:r>
              <a:rPr lang="en-GB" sz="2200" dirty="0">
                <a:latin typeface="Calibri" panose="020F0502020204030204" pitchFamily="34" charset="0"/>
              </a:rPr>
              <a:t>If a PE kit is forgotten on a number of occasions then this will result in a conversation with parents. </a:t>
            </a:r>
          </a:p>
          <a:p>
            <a:pPr>
              <a:buClr>
                <a:srgbClr val="FF0000"/>
              </a:buClr>
              <a:buFont typeface="Arial" panose="020B0604020202020204" pitchFamily="34" charset="0"/>
              <a:buChar char="•"/>
            </a:pPr>
            <a:r>
              <a:rPr lang="en-GB" sz="2200" dirty="0">
                <a:latin typeface="Calibri" panose="020F0502020204030204" pitchFamily="34" charset="0"/>
              </a:rPr>
              <a:t>We will not be texting parents to bring in PE kits if a child forgets it.  </a:t>
            </a:r>
          </a:p>
          <a:p>
            <a:pPr>
              <a:buClr>
                <a:srgbClr val="FF0000"/>
              </a:buClr>
              <a:buFont typeface="Arial" panose="020B0604020202020204" pitchFamily="34" charset="0"/>
              <a:buChar char="•"/>
            </a:pPr>
            <a:r>
              <a:rPr lang="en-GB" sz="2200" dirty="0">
                <a:latin typeface="Calibri" panose="020F0502020204030204" pitchFamily="34" charset="0"/>
              </a:rPr>
              <a:t>Reminder of kit requirements: </a:t>
            </a:r>
          </a:p>
          <a:p>
            <a:pPr>
              <a:buClr>
                <a:srgbClr val="FF0000"/>
              </a:buClr>
              <a:buFont typeface="Arial" panose="020B0604020202020204" pitchFamily="34" charset="0"/>
              <a:buChar char="•"/>
            </a:pPr>
            <a:r>
              <a:rPr lang="en-GB" sz="2200" dirty="0">
                <a:latin typeface="Calibri" panose="020F0502020204030204" pitchFamily="34" charset="0"/>
              </a:rPr>
              <a:t>-Dark plain shorts</a:t>
            </a:r>
          </a:p>
          <a:p>
            <a:pPr>
              <a:buClr>
                <a:srgbClr val="FF0000"/>
              </a:buClr>
              <a:buFont typeface="Arial" panose="020B0604020202020204" pitchFamily="34" charset="0"/>
              <a:buChar char="•"/>
            </a:pPr>
            <a:r>
              <a:rPr lang="en-GB" sz="2200" dirty="0">
                <a:latin typeface="Calibri" panose="020F0502020204030204" pitchFamily="34" charset="0"/>
              </a:rPr>
              <a:t>-Red T-shirts (School logo preferable)</a:t>
            </a:r>
          </a:p>
          <a:p>
            <a:pPr>
              <a:buClr>
                <a:srgbClr val="FF0000"/>
              </a:buClr>
              <a:buFont typeface="Arial" panose="020B0604020202020204" pitchFamily="34" charset="0"/>
              <a:buChar char="•"/>
            </a:pPr>
            <a:r>
              <a:rPr lang="en-GB" sz="2200" dirty="0">
                <a:latin typeface="Calibri" panose="020F0502020204030204" pitchFamily="34" charset="0"/>
              </a:rPr>
              <a:t>-Trainers </a:t>
            </a:r>
          </a:p>
          <a:p>
            <a:pPr>
              <a:buClr>
                <a:srgbClr val="FF0000"/>
              </a:buClr>
              <a:buFont typeface="Arial" panose="020B0604020202020204" pitchFamily="34" charset="0"/>
              <a:buChar char="•"/>
            </a:pPr>
            <a:r>
              <a:rPr lang="en-GB" sz="2200" dirty="0">
                <a:latin typeface="Calibri" panose="020F0502020204030204" pitchFamily="34" charset="0"/>
              </a:rPr>
              <a:t>-Dark jogging bottoms if cold</a:t>
            </a:r>
          </a:p>
          <a:p>
            <a:pPr>
              <a:buClr>
                <a:srgbClr val="FF0000"/>
              </a:buClr>
              <a:buFont typeface="Arial" panose="020B0604020202020204" pitchFamily="34" charset="0"/>
              <a:buChar char="•"/>
            </a:pPr>
            <a:r>
              <a:rPr lang="en-GB" sz="2200" dirty="0">
                <a:latin typeface="Calibri" panose="020F0502020204030204" pitchFamily="34" charset="0"/>
              </a:rPr>
              <a:t>-No t-shirts with logos or football shirts etc</a:t>
            </a:r>
          </a:p>
          <a:p>
            <a:pPr>
              <a:buClr>
                <a:srgbClr val="FF0000"/>
              </a:buClr>
            </a:pPr>
            <a:endParaRPr lang="en-GB" dirty="0"/>
          </a:p>
        </p:txBody>
      </p:sp>
    </p:spTree>
    <p:extLst>
      <p:ext uri="{BB962C8B-B14F-4D97-AF65-F5344CB8AC3E}">
        <p14:creationId xmlns:p14="http://schemas.microsoft.com/office/powerpoint/2010/main" val="3247045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83880" cy="1051560"/>
          </a:xfrm>
        </p:spPr>
        <p:txBody>
          <a:bodyPr/>
          <a:lstStyle/>
          <a:p>
            <a:r>
              <a:rPr lang="en-US">
                <a:solidFill>
                  <a:srgbClr val="FF0000"/>
                </a:solidFill>
              </a:rPr>
              <a:t>Classroom equipment</a:t>
            </a:r>
            <a:endParaRPr lang="en-GB" dirty="0">
              <a:solidFill>
                <a:srgbClr val="FF0000"/>
              </a:solidFill>
            </a:endParaRPr>
          </a:p>
        </p:txBody>
      </p:sp>
      <p:sp>
        <p:nvSpPr>
          <p:cNvPr id="3" name="Content Placeholder 2"/>
          <p:cNvSpPr>
            <a:spLocks noGrp="1"/>
          </p:cNvSpPr>
          <p:nvPr>
            <p:ph idx="1"/>
          </p:nvPr>
        </p:nvSpPr>
        <p:spPr>
          <a:xfrm>
            <a:off x="467544" y="1052736"/>
            <a:ext cx="8183880" cy="5040560"/>
          </a:xfrm>
        </p:spPr>
        <p:txBody>
          <a:bodyPr>
            <a:normAutofit/>
          </a:bodyPr>
          <a:lstStyle/>
          <a:p>
            <a:pPr>
              <a:buClr>
                <a:srgbClr val="FF0000"/>
              </a:buClr>
            </a:pPr>
            <a:r>
              <a:rPr lang="en-US" sz="2000" b="1">
                <a:solidFill>
                  <a:srgbClr val="FF0000"/>
                </a:solidFill>
              </a:rPr>
              <a:t>Pencil cases</a:t>
            </a:r>
            <a:r>
              <a:rPr lang="en-US" sz="2000"/>
              <a:t> – children need to have all their own equipment in their pencil cases and must not share any stationary. This includes: pens, a pencil, a rubber, a ruler, colured pencils, couloured pens, a protractor, highlighters and a cannister pencil sharpener.</a:t>
            </a:r>
          </a:p>
          <a:p>
            <a:pPr>
              <a:buClr>
                <a:srgbClr val="FF0000"/>
              </a:buClr>
            </a:pPr>
            <a:endParaRPr lang="en-US" sz="2000"/>
          </a:p>
          <a:p>
            <a:pPr>
              <a:buClr>
                <a:srgbClr val="FF0000"/>
              </a:buClr>
            </a:pPr>
            <a:r>
              <a:rPr lang="en-US" sz="2000" b="1">
                <a:solidFill>
                  <a:srgbClr val="FF0000"/>
                </a:solidFill>
              </a:rPr>
              <a:t>Water bottles</a:t>
            </a:r>
            <a:r>
              <a:rPr lang="en-US" sz="2000"/>
              <a:t> - </a:t>
            </a:r>
            <a:r>
              <a:rPr lang="en-GB" sz="2000"/>
              <a:t>Water </a:t>
            </a:r>
            <a:r>
              <a:rPr lang="en-GB" sz="2000" dirty="0"/>
              <a:t>fountains are out of action for the foreseeable future so the children will need a water bottle with them please. The children are allowed bottles in the classroom but these ones just need to have water in please. </a:t>
            </a:r>
          </a:p>
        </p:txBody>
      </p:sp>
    </p:spTree>
    <p:extLst>
      <p:ext uri="{BB962C8B-B14F-4D97-AF65-F5344CB8AC3E}">
        <p14:creationId xmlns:p14="http://schemas.microsoft.com/office/powerpoint/2010/main" val="2058357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4"/>
          <p:cNvSpPr txBox="1">
            <a:spLocks noChangeArrowheads="1"/>
          </p:cNvSpPr>
          <p:nvPr/>
        </p:nvSpPr>
        <p:spPr bwMode="auto">
          <a:xfrm>
            <a:off x="439738" y="479425"/>
            <a:ext cx="83312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defTabSz="457200" fontAlgn="base">
              <a:spcBef>
                <a:spcPct val="0"/>
              </a:spcBef>
              <a:spcAft>
                <a:spcPct val="0"/>
              </a:spcAft>
              <a:buFontTx/>
              <a:buNone/>
            </a:pPr>
            <a:r>
              <a:rPr lang="en-US" altLang="en-US" b="1" dirty="0">
                <a:solidFill>
                  <a:srgbClr val="595959"/>
                </a:solidFill>
                <a:latin typeface="Helvetica Neue" pitchFamily="-90" charset="0"/>
              </a:rPr>
              <a:t>This year, we</a:t>
            </a:r>
            <a:r>
              <a:rPr lang="en-US" altLang="ja-JP" b="1" dirty="0">
                <a:solidFill>
                  <a:srgbClr val="595959"/>
                </a:solidFill>
                <a:latin typeface="Helvetica Neue" pitchFamily="-90" charset="0"/>
              </a:rPr>
              <a:t>’re using ClassDojo to build our classroom community</a:t>
            </a:r>
            <a:endParaRPr lang="en-US" altLang="en-US" b="1" dirty="0">
              <a:solidFill>
                <a:srgbClr val="595959"/>
              </a:solidFill>
              <a:latin typeface="Helvetica Neue" pitchFamily="-90" charset="0"/>
            </a:endParaRPr>
          </a:p>
        </p:txBody>
      </p:sp>
      <p:sp>
        <p:nvSpPr>
          <p:cNvPr id="3075" name="TextBox 2"/>
          <p:cNvSpPr txBox="1">
            <a:spLocks noChangeArrowheads="1"/>
          </p:cNvSpPr>
          <p:nvPr/>
        </p:nvSpPr>
        <p:spPr bwMode="auto">
          <a:xfrm>
            <a:off x="722313" y="5192713"/>
            <a:ext cx="38385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buFontTx/>
              <a:buNone/>
            </a:pPr>
            <a:r>
              <a:rPr lang="en-US" altLang="en-US" sz="2000" dirty="0">
                <a:solidFill>
                  <a:srgbClr val="595959"/>
                </a:solidFill>
                <a:latin typeface="Helvetica Neue" pitchFamily="-90" charset="0"/>
              </a:rPr>
              <a:t>We’ll build a </a:t>
            </a:r>
            <a:r>
              <a:rPr lang="en-US" altLang="en-US" sz="2000" b="1" dirty="0">
                <a:solidFill>
                  <a:srgbClr val="595959"/>
                </a:solidFill>
                <a:latin typeface="Helvetica Neue" pitchFamily="-90" charset="0"/>
              </a:rPr>
              <a:t>positive culture </a:t>
            </a:r>
            <a:r>
              <a:rPr lang="en-US" altLang="en-US" sz="2000" dirty="0">
                <a:solidFill>
                  <a:srgbClr val="595959"/>
                </a:solidFill>
                <a:latin typeface="Helvetica Neue" pitchFamily="-90" charset="0"/>
              </a:rPr>
              <a:t>where students are engaged, encouraged, and love learning!</a:t>
            </a:r>
          </a:p>
        </p:txBody>
      </p:sp>
      <p:sp>
        <p:nvSpPr>
          <p:cNvPr id="3076" name="TextBox 2"/>
          <p:cNvSpPr txBox="1">
            <a:spLocks noChangeArrowheads="1"/>
          </p:cNvSpPr>
          <p:nvPr/>
        </p:nvSpPr>
        <p:spPr bwMode="auto">
          <a:xfrm>
            <a:off x="4859338" y="5192713"/>
            <a:ext cx="40163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buFontTx/>
              <a:buNone/>
            </a:pPr>
            <a:r>
              <a:rPr lang="en-US" altLang="en-US" sz="2000" b="1" dirty="0">
                <a:solidFill>
                  <a:srgbClr val="595959"/>
                </a:solidFill>
                <a:latin typeface="Helvetica Neue" pitchFamily="-90" charset="0"/>
              </a:rPr>
              <a:t>All parents </a:t>
            </a:r>
            <a:r>
              <a:rPr lang="en-US" altLang="en-US" sz="2000" dirty="0">
                <a:solidFill>
                  <a:srgbClr val="595959"/>
                </a:solidFill>
                <a:latin typeface="Helvetica Neue" pitchFamily="-90" charset="0"/>
              </a:rPr>
              <a:t>are part of our classroom community, seeing what we’re learning every day.</a:t>
            </a:r>
            <a:endParaRPr lang="is-IS" altLang="en-US" sz="2000">
              <a:solidFill>
                <a:srgbClr val="595959"/>
              </a:solidFill>
              <a:latin typeface="Helvetica Neue" pitchFamily="-90" charset="0"/>
            </a:endParaRPr>
          </a:p>
        </p:txBody>
      </p:sp>
      <p:pic>
        <p:nvPicPr>
          <p:cNvPr id="3077"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3475" y="1925638"/>
            <a:ext cx="4198938" cy="289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10776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4"/>
          <p:cNvSpPr txBox="1">
            <a:spLocks noChangeArrowheads="1"/>
          </p:cNvSpPr>
          <p:nvPr/>
        </p:nvSpPr>
        <p:spPr bwMode="auto">
          <a:xfrm>
            <a:off x="33338" y="196057"/>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defTabSz="457200" fontAlgn="base">
              <a:spcBef>
                <a:spcPct val="0"/>
              </a:spcBef>
              <a:spcAft>
                <a:spcPct val="0"/>
              </a:spcAft>
              <a:buFontTx/>
              <a:buNone/>
            </a:pPr>
            <a:r>
              <a:rPr lang="en-US" altLang="en-US" sz="3600" b="1" dirty="0">
                <a:solidFill>
                  <a:srgbClr val="595959"/>
                </a:solidFill>
                <a:latin typeface="Helvetica Neue" pitchFamily="-90" charset="0"/>
              </a:rPr>
              <a:t>How we’ll use ClassDojo</a:t>
            </a:r>
          </a:p>
        </p:txBody>
      </p:sp>
      <p:sp>
        <p:nvSpPr>
          <p:cNvPr id="16386" name="TextBox 2"/>
          <p:cNvSpPr txBox="1">
            <a:spLocks noChangeArrowheads="1"/>
          </p:cNvSpPr>
          <p:nvPr/>
        </p:nvSpPr>
        <p:spPr bwMode="auto">
          <a:xfrm>
            <a:off x="4518025" y="1771650"/>
            <a:ext cx="4181475" cy="2138363"/>
          </a:xfrm>
          <a:prstGeom prst="rect">
            <a:avLst/>
          </a:prstGeom>
          <a:noFill/>
          <a:ln>
            <a:noFill/>
          </a:ln>
        </p:spPr>
        <p:txBody>
          <a:bodyPr>
            <a:spAutoFit/>
          </a:bodyPr>
          <a:lstStyle>
            <a:lvl1pPr>
              <a:defRPr>
                <a:solidFill>
                  <a:schemeClr val="tx1"/>
                </a:solidFill>
                <a:latin typeface="Calibri" charset="0"/>
                <a:ea typeface="ＭＳ Ｐゴシック" charset="-128"/>
              </a:defRPr>
            </a:lvl1pPr>
            <a:lvl2pPr marL="742950" indent="-285750">
              <a:defRPr>
                <a:solidFill>
                  <a:schemeClr val="tx1"/>
                </a:solidFill>
                <a:latin typeface="Calibri" charset="0"/>
                <a:ea typeface="ＭＳ Ｐゴシック" charset="-128"/>
              </a:defRPr>
            </a:lvl2pPr>
            <a:lvl3pPr marL="1143000" indent="-228600">
              <a:defRPr>
                <a:solidFill>
                  <a:schemeClr val="tx1"/>
                </a:solidFill>
                <a:latin typeface="Calibri" charset="0"/>
                <a:ea typeface="ＭＳ Ｐゴシック" charset="-128"/>
              </a:defRPr>
            </a:lvl3pPr>
            <a:lvl4pPr marL="1600200" indent="-228600">
              <a:defRPr>
                <a:solidFill>
                  <a:schemeClr val="tx1"/>
                </a:solidFill>
                <a:latin typeface="Calibri" charset="0"/>
                <a:ea typeface="ＭＳ Ｐゴシック" charset="-128"/>
              </a:defRPr>
            </a:lvl4pPr>
            <a:lvl5pPr marL="2057400" indent="-228600">
              <a:defRPr>
                <a:solidFill>
                  <a:schemeClr val="tx1"/>
                </a:solidFill>
                <a:latin typeface="Calibri" charset="0"/>
                <a:ea typeface="ＭＳ Ｐゴシック" charset="-128"/>
              </a:defRPr>
            </a:lvl5pPr>
            <a:lvl6pPr marL="2514600" indent="-228600" defTabSz="457200" eaLnBrk="0" fontAlgn="base" hangingPunct="0">
              <a:spcBef>
                <a:spcPct val="0"/>
              </a:spcBef>
              <a:spcAft>
                <a:spcPct val="0"/>
              </a:spcAft>
              <a:defRPr>
                <a:solidFill>
                  <a:schemeClr val="tx1"/>
                </a:solidFill>
                <a:latin typeface="Calibri" charset="0"/>
                <a:ea typeface="ＭＳ Ｐゴシック" charset="-128"/>
              </a:defRPr>
            </a:lvl6pPr>
            <a:lvl7pPr marL="2971800" indent="-228600" defTabSz="457200" eaLnBrk="0" fontAlgn="base" hangingPunct="0">
              <a:spcBef>
                <a:spcPct val="0"/>
              </a:spcBef>
              <a:spcAft>
                <a:spcPct val="0"/>
              </a:spcAft>
              <a:defRPr>
                <a:solidFill>
                  <a:schemeClr val="tx1"/>
                </a:solidFill>
                <a:latin typeface="Calibri" charset="0"/>
                <a:ea typeface="ＭＳ Ｐゴシック" charset="-128"/>
              </a:defRPr>
            </a:lvl7pPr>
            <a:lvl8pPr marL="3429000" indent="-228600" defTabSz="457200" eaLnBrk="0" fontAlgn="base" hangingPunct="0">
              <a:spcBef>
                <a:spcPct val="0"/>
              </a:spcBef>
              <a:spcAft>
                <a:spcPct val="0"/>
              </a:spcAft>
              <a:defRPr>
                <a:solidFill>
                  <a:schemeClr val="tx1"/>
                </a:solidFill>
                <a:latin typeface="Calibri" charset="0"/>
                <a:ea typeface="ＭＳ Ｐゴシック" charset="-128"/>
              </a:defRPr>
            </a:lvl8pPr>
            <a:lvl9pPr marL="3886200" indent="-228600" defTabSz="457200" eaLnBrk="0" fontAlgn="base" hangingPunct="0">
              <a:spcBef>
                <a:spcPct val="0"/>
              </a:spcBef>
              <a:spcAft>
                <a:spcPct val="0"/>
              </a:spcAft>
              <a:defRPr>
                <a:solidFill>
                  <a:schemeClr val="tx1"/>
                </a:solidFill>
                <a:latin typeface="Calibri" charset="0"/>
                <a:ea typeface="ＭＳ Ｐゴシック" charset="-128"/>
              </a:defRPr>
            </a:lvl9pPr>
          </a:lstStyle>
          <a:p>
            <a:pPr defTabSz="457200" fontAlgn="base">
              <a:spcBef>
                <a:spcPct val="0"/>
              </a:spcBef>
              <a:spcAft>
                <a:spcPct val="0"/>
              </a:spcAft>
              <a:defRPr/>
            </a:pPr>
            <a:r>
              <a:rPr lang="en-US" altLang="x-none" sz="1900" b="1" dirty="0">
                <a:solidFill>
                  <a:srgbClr val="595959"/>
                </a:solidFill>
                <a:latin typeface="Helvetica Neue" charset="0"/>
                <a:ea typeface="Helvetica Neue" charset="0"/>
                <a:cs typeface="Helvetica Neue" charset="0"/>
              </a:rPr>
              <a:t>As a teacher</a:t>
            </a:r>
            <a:r>
              <a:rPr lang="en-US" altLang="x-none" sz="1900" dirty="0">
                <a:solidFill>
                  <a:srgbClr val="595959"/>
                </a:solidFill>
                <a:latin typeface="Helvetica Neue" charset="0"/>
                <a:ea typeface="Helvetica Neue" charset="0"/>
                <a:cs typeface="Helvetica Neue" charset="0"/>
              </a:rPr>
              <a:t>, I will:</a:t>
            </a:r>
          </a:p>
          <a:p>
            <a:pPr marL="342900" indent="-342900" defTabSz="457200" fontAlgn="base">
              <a:spcBef>
                <a:spcPct val="0"/>
              </a:spcBef>
              <a:spcAft>
                <a:spcPct val="0"/>
              </a:spcAft>
              <a:buFont typeface="Arial" charset="0"/>
              <a:buChar char="•"/>
              <a:defRPr/>
            </a:pPr>
            <a:r>
              <a:rPr lang="en-US" altLang="x-none" sz="1900" dirty="0">
                <a:solidFill>
                  <a:srgbClr val="595959"/>
                </a:solidFill>
                <a:latin typeface="Helvetica Neue" charset="0"/>
                <a:ea typeface="Helvetica Neue" charset="0"/>
                <a:cs typeface="Helvetica Neue" charset="0"/>
              </a:rPr>
              <a:t>Post announcements and updates regularly on Class Story</a:t>
            </a:r>
          </a:p>
          <a:p>
            <a:pPr marL="342900" indent="-342900" defTabSz="457200" fontAlgn="base">
              <a:spcBef>
                <a:spcPct val="0"/>
              </a:spcBef>
              <a:spcAft>
                <a:spcPct val="0"/>
              </a:spcAft>
              <a:buFont typeface="Arial" charset="0"/>
              <a:buChar char="•"/>
              <a:defRPr/>
            </a:pPr>
            <a:r>
              <a:rPr lang="en-US" altLang="x-none" sz="1900" dirty="0">
                <a:solidFill>
                  <a:srgbClr val="595959"/>
                </a:solidFill>
                <a:latin typeface="Helvetica Neue" charset="0"/>
                <a:ea typeface="Helvetica Neue" charset="0"/>
                <a:cs typeface="Helvetica Neue" charset="0"/>
              </a:rPr>
              <a:t>Share photos and videos of our classroom activities</a:t>
            </a:r>
          </a:p>
          <a:p>
            <a:pPr marL="342900" indent="-342900" defTabSz="457200" fontAlgn="base">
              <a:spcBef>
                <a:spcPct val="0"/>
              </a:spcBef>
              <a:spcAft>
                <a:spcPct val="0"/>
              </a:spcAft>
              <a:buFont typeface="Arial" charset="0"/>
              <a:buChar char="•"/>
              <a:defRPr/>
            </a:pPr>
            <a:r>
              <a:rPr lang="en-US" altLang="x-none" sz="1900" dirty="0">
                <a:solidFill>
                  <a:srgbClr val="595959"/>
                </a:solidFill>
                <a:latin typeface="Helvetica Neue" charset="0"/>
                <a:ea typeface="Helvetica Neue" charset="0"/>
                <a:cs typeface="Helvetica Neue" charset="0"/>
              </a:rPr>
              <a:t>Send private messages to keep you in the loop!</a:t>
            </a:r>
          </a:p>
        </p:txBody>
      </p:sp>
      <p:pic>
        <p:nvPicPr>
          <p:cNvPr id="410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213" y="1907678"/>
            <a:ext cx="2557462"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61650">
            <a:off x="2447925" y="1624013"/>
            <a:ext cx="1919288"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92017">
            <a:off x="228599" y="642283"/>
            <a:ext cx="2554288" cy="11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0493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4"/>
          <p:cNvSpPr txBox="1">
            <a:spLocks noChangeArrowheads="1"/>
          </p:cNvSpPr>
          <p:nvPr/>
        </p:nvSpPr>
        <p:spPr bwMode="auto">
          <a:xfrm>
            <a:off x="876300" y="447675"/>
            <a:ext cx="7262813" cy="646113"/>
          </a:xfrm>
          <a:prstGeom prst="rect">
            <a:avLst/>
          </a:prstGeom>
          <a:noFill/>
          <a:ln>
            <a:noFill/>
          </a:ln>
        </p:spPr>
        <p:txBody>
          <a:bodyPr>
            <a:spAutoFit/>
          </a:bodyPr>
          <a:lstStyle>
            <a:lvl1pPr eaLnBrk="0" hangingPunct="0">
              <a:defRPr sz="2400">
                <a:solidFill>
                  <a:schemeClr val="tx1"/>
                </a:solidFill>
                <a:latin typeface="Calibri" charset="0"/>
                <a:ea typeface="ＭＳ Ｐゴシック" charset="-128"/>
              </a:defRPr>
            </a:lvl1pPr>
            <a:lvl2pPr marL="742950" indent="-285750" eaLnBrk="0" hangingPunct="0">
              <a:defRPr sz="2400">
                <a:solidFill>
                  <a:schemeClr val="tx1"/>
                </a:solidFill>
                <a:latin typeface="Calibri" charset="0"/>
                <a:ea typeface="ＭＳ Ｐゴシック" charset="-128"/>
              </a:defRPr>
            </a:lvl2pPr>
            <a:lvl3pPr marL="1143000" indent="-228600" eaLnBrk="0" hangingPunct="0">
              <a:defRPr sz="2400">
                <a:solidFill>
                  <a:schemeClr val="tx1"/>
                </a:solidFill>
                <a:latin typeface="Calibri" charset="0"/>
                <a:ea typeface="ＭＳ Ｐゴシック" charset="-128"/>
              </a:defRPr>
            </a:lvl3pPr>
            <a:lvl4pPr marL="1600200" indent="-228600" eaLnBrk="0" hangingPunct="0">
              <a:defRPr sz="2400">
                <a:solidFill>
                  <a:schemeClr val="tx1"/>
                </a:solidFill>
                <a:latin typeface="Calibri" charset="0"/>
                <a:ea typeface="ＭＳ Ｐゴシック" charset="-128"/>
              </a:defRPr>
            </a:lvl4pPr>
            <a:lvl5pPr marL="2057400" indent="-228600" eaLnBrk="0" hangingPunct="0">
              <a:defRPr sz="2400">
                <a:solidFill>
                  <a:schemeClr val="tx1"/>
                </a:solidFill>
                <a:latin typeface="Calibri"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Calibri"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Calibri"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Calibri"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Calibri" charset="0"/>
                <a:ea typeface="ＭＳ Ｐゴシック" charset="-128"/>
              </a:defRPr>
            </a:lvl9pPr>
          </a:lstStyle>
          <a:p>
            <a:pPr algn="ctr" defTabSz="457200" eaLnBrk="1" fontAlgn="base" hangingPunct="1">
              <a:spcBef>
                <a:spcPct val="0"/>
              </a:spcBef>
              <a:spcAft>
                <a:spcPct val="0"/>
              </a:spcAft>
              <a:defRPr/>
            </a:pPr>
            <a:r>
              <a:rPr lang="en-US" altLang="en-US" sz="3600" b="1" dirty="0">
                <a:solidFill>
                  <a:prstClr val="black">
                    <a:lumMod val="65000"/>
                    <a:lumOff val="35000"/>
                  </a:prstClr>
                </a:solidFill>
                <a:latin typeface="Helvetica Neue" charset="0"/>
                <a:ea typeface="Helvetica Neue" charset="0"/>
                <a:cs typeface="Helvetica Neue" charset="0"/>
              </a:rPr>
              <a:t>What do parents see?</a:t>
            </a:r>
          </a:p>
        </p:txBody>
      </p:sp>
      <p:sp>
        <p:nvSpPr>
          <p:cNvPr id="5123" name="TextBox 8"/>
          <p:cNvSpPr txBox="1">
            <a:spLocks noChangeArrowheads="1"/>
          </p:cNvSpPr>
          <p:nvPr/>
        </p:nvSpPr>
        <p:spPr bwMode="auto">
          <a:xfrm>
            <a:off x="4662488" y="1774825"/>
            <a:ext cx="41513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buFontTx/>
              <a:buNone/>
            </a:pPr>
            <a:r>
              <a:rPr lang="en-US" altLang="en-US" sz="2200" b="1" dirty="0">
                <a:solidFill>
                  <a:srgbClr val="595959"/>
                </a:solidFill>
                <a:latin typeface="Helvetica Neue" pitchFamily="-90" charset="0"/>
              </a:rPr>
              <a:t>You’ll see the Story of our classroom:</a:t>
            </a:r>
            <a:endParaRPr lang="en-US" altLang="en-US" sz="2000" dirty="0">
              <a:solidFill>
                <a:srgbClr val="595959"/>
              </a:solidFill>
              <a:latin typeface="Proxima Nova Regular" pitchFamily="-90" charset="0"/>
            </a:endParaRPr>
          </a:p>
        </p:txBody>
      </p:sp>
      <p:pic>
        <p:nvPicPr>
          <p:cNvPr id="5124" name="Picture 4" descr="Student List Copy 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94317">
            <a:off x="2073275" y="1685925"/>
            <a:ext cx="2046288"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16" descr="Student List Copy 2.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78199">
            <a:off x="960438" y="1558925"/>
            <a:ext cx="2044700"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Box 2"/>
          <p:cNvSpPr txBox="1">
            <a:spLocks noChangeArrowheads="1"/>
          </p:cNvSpPr>
          <p:nvPr/>
        </p:nvSpPr>
        <p:spPr bwMode="auto">
          <a:xfrm>
            <a:off x="4662488" y="2767013"/>
            <a:ext cx="4181475"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pPr>
            <a:r>
              <a:rPr lang="en-US" altLang="en-US" sz="1900" dirty="0">
                <a:solidFill>
                  <a:srgbClr val="595959"/>
                </a:solidFill>
                <a:latin typeface="Helvetica Neue" pitchFamily="-90" charset="0"/>
              </a:rPr>
              <a:t>Photos and videos from class</a:t>
            </a:r>
          </a:p>
          <a:p>
            <a:pPr defTabSz="457200" fontAlgn="base">
              <a:spcBef>
                <a:spcPct val="0"/>
              </a:spcBef>
              <a:spcAft>
                <a:spcPct val="0"/>
              </a:spcAft>
            </a:pPr>
            <a:r>
              <a:rPr lang="en-US" altLang="en-US" sz="1900" dirty="0">
                <a:solidFill>
                  <a:srgbClr val="595959"/>
                </a:solidFill>
                <a:latin typeface="Helvetica Neue" pitchFamily="-90" charset="0"/>
              </a:rPr>
              <a:t>Important updates and announcements</a:t>
            </a:r>
          </a:p>
          <a:p>
            <a:pPr defTabSz="457200" fontAlgn="base">
              <a:spcBef>
                <a:spcPct val="0"/>
              </a:spcBef>
              <a:spcAft>
                <a:spcPct val="0"/>
              </a:spcAft>
            </a:pPr>
            <a:r>
              <a:rPr lang="en-US" altLang="en-US" sz="1900" dirty="0">
                <a:solidFill>
                  <a:srgbClr val="595959"/>
                </a:solidFill>
                <a:latin typeface="Helvetica Neue" pitchFamily="-90" charset="0"/>
              </a:rPr>
              <a:t>Your child’s dojo points</a:t>
            </a:r>
          </a:p>
          <a:p>
            <a:pPr defTabSz="457200" fontAlgn="base">
              <a:spcBef>
                <a:spcPct val="0"/>
              </a:spcBef>
              <a:spcAft>
                <a:spcPct val="0"/>
              </a:spcAft>
            </a:pPr>
            <a:r>
              <a:rPr lang="en-US" altLang="en-US" sz="1900" dirty="0">
                <a:solidFill>
                  <a:srgbClr val="595959"/>
                </a:solidFill>
                <a:latin typeface="Helvetica Neue" pitchFamily="-90" charset="0"/>
              </a:rPr>
              <a:t>Private messaging between the two of us</a:t>
            </a:r>
          </a:p>
        </p:txBody>
      </p:sp>
    </p:spTree>
    <p:extLst>
      <p:ext uri="{BB962C8B-B14F-4D97-AF65-F5344CB8AC3E}">
        <p14:creationId xmlns:p14="http://schemas.microsoft.com/office/powerpoint/2010/main" val="2263255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Classroom learning behaviour</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13669" y="552450"/>
            <a:ext cx="6362700" cy="414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2247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056" y="0"/>
            <a:ext cx="8183880" cy="1051560"/>
          </a:xfrm>
        </p:spPr>
        <p:txBody>
          <a:bodyPr/>
          <a:lstStyle/>
          <a:p>
            <a:r>
              <a:rPr lang="en-GB" dirty="0">
                <a:solidFill>
                  <a:srgbClr val="FF0000"/>
                </a:solidFill>
              </a:rPr>
              <a:t>Classroom learning behaviour</a:t>
            </a:r>
          </a:p>
        </p:txBody>
      </p:sp>
      <p:sp>
        <p:nvSpPr>
          <p:cNvPr id="3" name="Content Placeholder 2"/>
          <p:cNvSpPr>
            <a:spLocks noGrp="1"/>
          </p:cNvSpPr>
          <p:nvPr>
            <p:ph idx="1"/>
          </p:nvPr>
        </p:nvSpPr>
        <p:spPr>
          <a:xfrm>
            <a:off x="444056" y="1760622"/>
            <a:ext cx="8183880" cy="4187952"/>
          </a:xfrm>
        </p:spPr>
        <p:txBody>
          <a:bodyPr/>
          <a:lstStyle/>
          <a:p>
            <a:pPr>
              <a:buClr>
                <a:srgbClr val="FF0000"/>
              </a:buClr>
            </a:pPr>
            <a:r>
              <a:rPr lang="en-GB" dirty="0">
                <a:latin typeface="Calibri" panose="020F0502020204030204" pitchFamily="34" charset="0"/>
              </a:rPr>
              <a:t>Dojos</a:t>
            </a:r>
          </a:p>
          <a:p>
            <a:pPr>
              <a:buClr>
                <a:srgbClr val="FF0000"/>
              </a:buClr>
            </a:pPr>
            <a:r>
              <a:rPr lang="en-GB" dirty="0">
                <a:latin typeface="Calibri" panose="020F0502020204030204" pitchFamily="34" charset="0"/>
              </a:rPr>
              <a:t>Recognition board</a:t>
            </a:r>
          </a:p>
          <a:p>
            <a:pPr>
              <a:buClr>
                <a:srgbClr val="FF0000"/>
              </a:buClr>
            </a:pPr>
            <a:r>
              <a:rPr lang="en-GB" dirty="0">
                <a:latin typeface="Calibri" panose="020F0502020204030204" pitchFamily="34" charset="0"/>
              </a:rPr>
              <a:t>Pozzy notes</a:t>
            </a:r>
          </a:p>
          <a:p>
            <a:pPr>
              <a:buClr>
                <a:srgbClr val="FF0000"/>
              </a:buClr>
            </a:pPr>
            <a:r>
              <a:rPr lang="en-GB" dirty="0">
                <a:latin typeface="Calibri" panose="020F0502020204030204" pitchFamily="34" charset="0"/>
              </a:rPr>
              <a:t>Weekly achievement certificate</a:t>
            </a:r>
          </a:p>
          <a:p>
            <a:pPr>
              <a:buClr>
                <a:srgbClr val="FF0000"/>
              </a:buClr>
            </a:pPr>
            <a:r>
              <a:rPr lang="en-GB" dirty="0">
                <a:latin typeface="Calibri" panose="020F0502020204030204" pitchFamily="34" charset="0"/>
              </a:rPr>
              <a:t>Hot Chocolate with Mr Rogers</a:t>
            </a:r>
          </a:p>
          <a:p>
            <a:pPr>
              <a:buClr>
                <a:srgbClr val="FF0000"/>
              </a:buClr>
            </a:pPr>
            <a:r>
              <a:rPr lang="en-GB" dirty="0">
                <a:latin typeface="Calibri" panose="020F0502020204030204" pitchFamily="34" charset="0"/>
              </a:rPr>
              <a:t>Scratch cards </a:t>
            </a:r>
          </a:p>
        </p:txBody>
      </p:sp>
      <p:sp>
        <p:nvSpPr>
          <p:cNvPr id="4" name="Rectangle 3"/>
          <p:cNvSpPr/>
          <p:nvPr/>
        </p:nvSpPr>
        <p:spPr>
          <a:xfrm>
            <a:off x="594792" y="4581128"/>
            <a:ext cx="7848872" cy="1200329"/>
          </a:xfrm>
          <a:prstGeom prst="rect">
            <a:avLst/>
          </a:prstGeom>
        </p:spPr>
        <p:txBody>
          <a:bodyPr wrap="square">
            <a:spAutoFit/>
          </a:bodyPr>
          <a:lstStyle/>
          <a:p>
            <a:endParaRPr lang="en-GB" dirty="0"/>
          </a:p>
          <a:p>
            <a:r>
              <a:rPr lang="en-GB" dirty="0"/>
              <a:t>Where we see more persistent negative behaviours we give warnings followed by impositions (time to reflect during break times) and speaking to parents where necessary.</a:t>
            </a:r>
          </a:p>
        </p:txBody>
      </p:sp>
      <p:sp>
        <p:nvSpPr>
          <p:cNvPr id="5" name="Rectangle 4"/>
          <p:cNvSpPr/>
          <p:nvPr/>
        </p:nvSpPr>
        <p:spPr>
          <a:xfrm>
            <a:off x="594792" y="1052736"/>
            <a:ext cx="7200800" cy="707886"/>
          </a:xfrm>
          <a:prstGeom prst="rect">
            <a:avLst/>
          </a:prstGeom>
        </p:spPr>
        <p:txBody>
          <a:bodyPr wrap="square">
            <a:spAutoFit/>
          </a:bodyPr>
          <a:lstStyle/>
          <a:p>
            <a:r>
              <a:rPr lang="en-GB" sz="2000" dirty="0">
                <a:latin typeface="Calibri" panose="020F0502020204030204" pitchFamily="34" charset="0"/>
              </a:rPr>
              <a:t>In class and around school we have lots of ways to recognise and celebrate positive behaviour. This includes:</a:t>
            </a:r>
          </a:p>
        </p:txBody>
      </p:sp>
    </p:spTree>
    <p:extLst>
      <p:ext uri="{BB962C8B-B14F-4D97-AF65-F5344CB8AC3E}">
        <p14:creationId xmlns:p14="http://schemas.microsoft.com/office/powerpoint/2010/main" val="3236891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Our mission statement</a:t>
            </a:r>
          </a:p>
        </p:txBody>
      </p:sp>
      <p:pic>
        <p:nvPicPr>
          <p:cNvPr id="5" name="Content Placeholder 4"/>
          <p:cNvPicPr>
            <a:picLocks noGrp="1"/>
          </p:cNvPicPr>
          <p:nvPr>
            <p:ph idx="1"/>
          </p:nvPr>
        </p:nvPicPr>
        <p:blipFill>
          <a:blip r:embed="rId2"/>
          <a:stretch>
            <a:fillRect/>
          </a:stretch>
        </p:blipFill>
        <p:spPr>
          <a:xfrm>
            <a:off x="1835696" y="692696"/>
            <a:ext cx="5057775" cy="771525"/>
          </a:xfrm>
          <a:prstGeom prst="rect">
            <a:avLst/>
          </a:prstGeom>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1662113"/>
            <a:ext cx="7920880"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541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Our mission statement</a:t>
            </a:r>
          </a:p>
        </p:txBody>
      </p:sp>
      <p:pic>
        <p:nvPicPr>
          <p:cNvPr id="5" name="Content Placeholder 4"/>
          <p:cNvPicPr>
            <a:picLocks noGrp="1"/>
          </p:cNvPicPr>
          <p:nvPr>
            <p:ph idx="1"/>
          </p:nvPr>
        </p:nvPicPr>
        <p:blipFill>
          <a:blip r:embed="rId2"/>
          <a:stretch>
            <a:fillRect/>
          </a:stretch>
        </p:blipFill>
        <p:spPr>
          <a:xfrm>
            <a:off x="1835696" y="328214"/>
            <a:ext cx="5057775" cy="771525"/>
          </a:xfrm>
          <a:prstGeom prst="rect">
            <a:avLst/>
          </a:prstGeom>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1124744"/>
            <a:ext cx="6704013" cy="441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939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2"/>
          <a:stretch>
            <a:fillRect/>
          </a:stretch>
        </p:blipFill>
        <p:spPr>
          <a:xfrm>
            <a:off x="1835696" y="692696"/>
            <a:ext cx="5057775" cy="771525"/>
          </a:xfrm>
          <a:prstGeom prst="rect">
            <a:avLst/>
          </a:prstGeom>
        </p:spPr>
      </p:pic>
      <p:sp>
        <p:nvSpPr>
          <p:cNvPr id="3" name="Title 2"/>
          <p:cNvSpPr>
            <a:spLocks noGrp="1"/>
          </p:cNvSpPr>
          <p:nvPr>
            <p:ph type="title"/>
          </p:nvPr>
        </p:nvSpPr>
        <p:spPr>
          <a:xfrm>
            <a:off x="391433" y="3140968"/>
            <a:ext cx="8183880" cy="1051560"/>
          </a:xfrm>
        </p:spPr>
        <p:txBody>
          <a:bodyPr/>
          <a:lstStyle/>
          <a:p>
            <a:r>
              <a:rPr lang="en-GB" dirty="0">
                <a:solidFill>
                  <a:srgbClr val="FF0000"/>
                </a:solidFill>
              </a:rPr>
              <a:t>Any concerns</a:t>
            </a:r>
          </a:p>
        </p:txBody>
      </p:sp>
      <p:sp>
        <p:nvSpPr>
          <p:cNvPr id="4" name="Rectangle 3"/>
          <p:cNvSpPr/>
          <p:nvPr/>
        </p:nvSpPr>
        <p:spPr>
          <a:xfrm>
            <a:off x="531955" y="4470452"/>
            <a:ext cx="8136904" cy="646331"/>
          </a:xfrm>
          <a:prstGeom prst="rect">
            <a:avLst/>
          </a:prstGeom>
        </p:spPr>
        <p:txBody>
          <a:bodyPr wrap="square">
            <a:spAutoFit/>
          </a:bodyPr>
          <a:lstStyle/>
          <a:p>
            <a:r>
              <a:rPr lang="en-GB" dirty="0"/>
              <a:t>Any issues or concerns over the course of the year please do let us know either through dojo or in person at the end of the day. </a:t>
            </a:r>
          </a:p>
        </p:txBody>
      </p:sp>
      <p:sp>
        <p:nvSpPr>
          <p:cNvPr id="6" name="Rectangle 5"/>
          <p:cNvSpPr/>
          <p:nvPr/>
        </p:nvSpPr>
        <p:spPr>
          <a:xfrm>
            <a:off x="467544" y="1556792"/>
            <a:ext cx="4132863" cy="646331"/>
          </a:xfrm>
          <a:prstGeom prst="rect">
            <a:avLst/>
          </a:prstGeom>
        </p:spPr>
        <p:txBody>
          <a:bodyPr wrap="none">
            <a:spAutoFit/>
          </a:bodyPr>
          <a:lstStyle/>
          <a:p>
            <a:r>
              <a:rPr lang="en-GB" sz="3600" b="1" dirty="0">
                <a:solidFill>
                  <a:srgbClr val="FF0000"/>
                </a:solidFill>
                <a:effectLst>
                  <a:outerShdw blurRad="53975" dist="22860" dir="5400000" algn="tl" rotWithShape="0">
                    <a:srgbClr val="000000">
                      <a:alpha val="55000"/>
                    </a:srgbClr>
                  </a:outerShdw>
                </a:effectLst>
                <a:ea typeface="+mj-ea"/>
                <a:cs typeface="+mj-cs"/>
              </a:rPr>
              <a:t>Any questions?</a:t>
            </a:r>
            <a:endParaRPr lang="en-GB" dirty="0"/>
          </a:p>
        </p:txBody>
      </p:sp>
      <p:sp>
        <p:nvSpPr>
          <p:cNvPr id="8" name="Rectangle 7"/>
          <p:cNvSpPr/>
          <p:nvPr/>
        </p:nvSpPr>
        <p:spPr>
          <a:xfrm>
            <a:off x="462252" y="2348880"/>
            <a:ext cx="8136904" cy="646331"/>
          </a:xfrm>
          <a:prstGeom prst="rect">
            <a:avLst/>
          </a:prstGeom>
        </p:spPr>
        <p:txBody>
          <a:bodyPr wrap="square">
            <a:spAutoFit/>
          </a:bodyPr>
          <a:lstStyle/>
          <a:p>
            <a:r>
              <a:rPr lang="en-GB" dirty="0"/>
              <a:t>If you have any further questions or anything specific regarding your child please send a message via Dojo. </a:t>
            </a:r>
          </a:p>
        </p:txBody>
      </p:sp>
    </p:spTree>
    <p:extLst>
      <p:ext uri="{BB962C8B-B14F-4D97-AF65-F5344CB8AC3E}">
        <p14:creationId xmlns:p14="http://schemas.microsoft.com/office/powerpoint/2010/main" val="5467591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3_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56F1FA18ADBA4DA2F5AE847C14F201" ma:contentTypeVersion="14" ma:contentTypeDescription="Create a new document." ma:contentTypeScope="" ma:versionID="d5c48d055fb8b6b1f97927b9dff9e26c">
  <xsd:schema xmlns:xsd="http://www.w3.org/2001/XMLSchema" xmlns:xs="http://www.w3.org/2001/XMLSchema" xmlns:p="http://schemas.microsoft.com/office/2006/metadata/properties" xmlns:ns3="ac8a7541-e6e2-4bd2-bd43-3cb8e296dfd8" xmlns:ns4="b98d7024-73f8-4d1f-892a-c396148ecef0" targetNamespace="http://schemas.microsoft.com/office/2006/metadata/properties" ma:root="true" ma:fieldsID="815c25ebc6b1f48b512f3162d9f90047" ns3:_="" ns4:_="">
    <xsd:import namespace="ac8a7541-e6e2-4bd2-bd43-3cb8e296dfd8"/>
    <xsd:import namespace="b98d7024-73f8-4d1f-892a-c396148ecef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ServiceOCR"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8a7541-e6e2-4bd2-bd43-3cb8e296df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98d7024-73f8-4d1f-892a-c396148ecef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E36001-CC8E-422A-A5CD-CB3208C3A3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8a7541-e6e2-4bd2-bd43-3cb8e296dfd8"/>
    <ds:schemaRef ds:uri="b98d7024-73f8-4d1f-892a-c396148ec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E36AB8-0799-43CE-ADA9-2C86237CCEF7}">
  <ds:schemaRefs>
    <ds:schemaRef ds:uri="ac8a7541-e6e2-4bd2-bd43-3cb8e296dfd8"/>
    <ds:schemaRef ds:uri="http://www.w3.org/XML/1998/namespace"/>
    <ds:schemaRef ds:uri="http://purl.org/dc/elements/1.1/"/>
    <ds:schemaRef ds:uri="http://schemas.openxmlformats.org/package/2006/metadata/core-properties"/>
    <ds:schemaRef ds:uri="http://schemas.microsoft.com/office/infopath/2007/PartnerControls"/>
    <ds:schemaRef ds:uri="http://schemas.microsoft.com/office/2006/documentManagement/types"/>
    <ds:schemaRef ds:uri="b98d7024-73f8-4d1f-892a-c396148ecef0"/>
    <ds:schemaRef ds:uri="http://schemas.microsoft.com/office/2006/metadata/properties"/>
    <ds:schemaRef ds:uri="http://purl.org/dc/dcmitype/"/>
    <ds:schemaRef ds:uri="http://purl.org/dc/terms/"/>
  </ds:schemaRefs>
</ds:datastoreItem>
</file>

<file path=customXml/itemProps3.xml><?xml version="1.0" encoding="utf-8"?>
<ds:datastoreItem xmlns:ds="http://schemas.openxmlformats.org/officeDocument/2006/customXml" ds:itemID="{D03327E6-1DA0-4D29-BBB4-E2D87FB9BE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Aspect</Template>
  <TotalTime>3808</TotalTime>
  <Words>1161</Words>
  <Application>Microsoft Office PowerPoint</Application>
  <PresentationFormat>On-screen Show (4:3)</PresentationFormat>
  <Paragraphs>109</Paragraphs>
  <Slides>19</Slides>
  <Notes>1</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19</vt:i4>
      </vt:variant>
    </vt:vector>
  </HeadingPairs>
  <TitlesOfParts>
    <vt:vector size="32" baseType="lpstr">
      <vt:lpstr>ＭＳ Ｐゴシック</vt:lpstr>
      <vt:lpstr>ＭＳ Ｐゴシック</vt:lpstr>
      <vt:lpstr>Arial</vt:lpstr>
      <vt:lpstr>Calibri</vt:lpstr>
      <vt:lpstr>Helvetica Neue</vt:lpstr>
      <vt:lpstr>Proxima Nova Regular</vt:lpstr>
      <vt:lpstr>Verdana</vt:lpstr>
      <vt:lpstr>Wingdings 2</vt:lpstr>
      <vt:lpstr>Aspect</vt:lpstr>
      <vt:lpstr>Office Theme</vt:lpstr>
      <vt:lpstr>1_Office Theme</vt:lpstr>
      <vt:lpstr>2_Office Theme</vt:lpstr>
      <vt:lpstr>3_Office Theme</vt:lpstr>
      <vt:lpstr>PowerPoint Presentation</vt:lpstr>
      <vt:lpstr>Welcome</vt:lpstr>
      <vt:lpstr>In this presentation we will cover:</vt:lpstr>
      <vt:lpstr>Curriculum overview</vt:lpstr>
      <vt:lpstr>Timetable – Each week we usually follow this timetable although at times we do block subjects e.g. do a whole day of science or have an art day. </vt:lpstr>
      <vt:lpstr>Assessment</vt:lpstr>
      <vt:lpstr>Home-School Learning </vt:lpstr>
      <vt:lpstr>Home-School Learning </vt:lpstr>
      <vt:lpstr>Relationships Education and Health Education  </vt:lpstr>
      <vt:lpstr>PE</vt:lpstr>
      <vt:lpstr>Classroom equipment</vt:lpstr>
      <vt:lpstr>PowerPoint Presentation</vt:lpstr>
      <vt:lpstr>PowerPoint Presentation</vt:lpstr>
      <vt:lpstr>PowerPoint Presentation</vt:lpstr>
      <vt:lpstr>Classroom learning behaviour</vt:lpstr>
      <vt:lpstr>Classroom learning behaviour</vt:lpstr>
      <vt:lpstr>Our mission statement</vt:lpstr>
      <vt:lpstr>Our mission statement</vt:lpstr>
      <vt:lpstr>Any concerns</vt:lpstr>
    </vt:vector>
  </TitlesOfParts>
  <Company>Shropshire LA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Y5 Expectation Evening</dc:title>
  <dc:creator>Any Authorised User</dc:creator>
  <cp:lastModifiedBy>Sam Druce</cp:lastModifiedBy>
  <cp:revision>79</cp:revision>
  <cp:lastPrinted>2019-09-17T12:44:52Z</cp:lastPrinted>
  <dcterms:created xsi:type="dcterms:W3CDTF">2017-09-17T10:11:05Z</dcterms:created>
  <dcterms:modified xsi:type="dcterms:W3CDTF">2022-09-13T13:23:59Z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0x0101004256F1FA18ADBA4DA2F5AE847C14F201</vt:lpwstr>
  </property>
</Properties>
</file>