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96" r:id="rId6"/>
    <p:sldMasterId id="2147483708" r:id="rId7"/>
  </p:sldMasterIdLst>
  <p:notesMasterIdLst>
    <p:notesMasterId r:id="rId26"/>
  </p:notesMasterIdLst>
  <p:sldIdLst>
    <p:sldId id="269" r:id="rId8"/>
    <p:sldId id="258" r:id="rId9"/>
    <p:sldId id="283" r:id="rId10"/>
    <p:sldId id="259" r:id="rId11"/>
    <p:sldId id="276" r:id="rId12"/>
    <p:sldId id="275" r:id="rId13"/>
    <p:sldId id="277" r:id="rId14"/>
    <p:sldId id="278" r:id="rId15"/>
    <p:sldId id="261" r:id="rId16"/>
    <p:sldId id="262" r:id="rId17"/>
    <p:sldId id="282" r:id="rId18"/>
    <p:sldId id="271" r:id="rId19"/>
    <p:sldId id="272" r:id="rId20"/>
    <p:sldId id="264" r:id="rId21"/>
    <p:sldId id="280" r:id="rId22"/>
    <p:sldId id="268" r:id="rId23"/>
    <p:sldId id="273" r:id="rId24"/>
    <p:sldId id="274" r:id="rId25"/>
  </p:sldIdLst>
  <p:sldSz cx="9144000" cy="6858000" type="screen4x3"/>
  <p:notesSz cx="6858000"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96332"/>
          </a:xfrm>
          <a:prstGeom prst="rect">
            <a:avLst/>
          </a:prstGeom>
        </p:spPr>
        <p:txBody>
          <a:bodyPr vert="horz" lIns="91440" tIns="45720" rIns="91440" bIns="45720" rtlCol="0"/>
          <a:lstStyle>
            <a:lvl1pPr algn="r">
              <a:defRPr sz="1200"/>
            </a:lvl1pPr>
          </a:lstStyle>
          <a:p>
            <a:fld id="{F1D88091-443B-40F0-9C04-7EA29AF568F1}" type="datetimeFigureOut">
              <a:rPr lang="en-GB" smtClean="0"/>
              <a:t>16/09/2022</a:t>
            </a:fld>
            <a:endParaRPr lang="en-GB" dirty="0"/>
          </a:p>
        </p:txBody>
      </p:sp>
      <p:sp>
        <p:nvSpPr>
          <p:cNvPr id="4" name="Slide Image Placeholder 3"/>
          <p:cNvSpPr>
            <a:spLocks noGrp="1" noRot="1" noChangeAspect="1"/>
          </p:cNvSpPr>
          <p:nvPr>
            <p:ph type="sldImg" idx="2"/>
          </p:nvPr>
        </p:nvSpPr>
        <p:spPr>
          <a:xfrm>
            <a:off x="947738" y="744538"/>
            <a:ext cx="4962525" cy="3722687"/>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715153"/>
            <a:ext cx="548640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71800" cy="496332"/>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9428583"/>
            <a:ext cx="2971800" cy="496332"/>
          </a:xfrm>
          <a:prstGeom prst="rect">
            <a:avLst/>
          </a:prstGeom>
        </p:spPr>
        <p:txBody>
          <a:bodyPr vert="horz" lIns="91440" tIns="45720" rIns="91440" bIns="45720" rtlCol="0" anchor="b"/>
          <a:lstStyle>
            <a:lvl1pPr algn="r">
              <a:defRPr sz="1200"/>
            </a:lvl1pPr>
          </a:lstStyle>
          <a:p>
            <a:fld id="{D83CBE9C-3639-447D-B5D4-56DC56811EA5}" type="slidenum">
              <a:rPr lang="en-GB" smtClean="0"/>
              <a:t>‹#›</a:t>
            </a:fld>
            <a:endParaRPr lang="en-GB" dirty="0"/>
          </a:p>
        </p:txBody>
      </p:sp>
    </p:spTree>
    <p:extLst>
      <p:ext uri="{BB962C8B-B14F-4D97-AF65-F5344CB8AC3E}">
        <p14:creationId xmlns:p14="http://schemas.microsoft.com/office/powerpoint/2010/main" val="4277817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Calibri"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Calibri"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Calibri"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Calibri" pitchFamily="34" charset="0"/>
                <a:ea typeface="MS PGothic" pitchFamily="34" charset="-128"/>
              </a:defRPr>
            </a:lvl9pPr>
          </a:lstStyle>
          <a:p>
            <a:fld id="{46ABB9A1-AE95-4911-8091-DBE61066DC31}" type="slidenum">
              <a:rPr lang="en-US" altLang="en-US">
                <a:solidFill>
                  <a:prstClr val="black"/>
                </a:solidFill>
              </a:rPr>
              <a:pPr/>
              <a:t>13</a:t>
            </a:fld>
            <a:endParaRPr lang="en-US" alt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11" name="Slide Number Placeholder 10"/>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Date Placeholder 1"/>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3327ED66-4EE6-43F2-BEBC-D56C074C6541}" type="slidenum">
              <a:rPr lang="en-GB" smtClean="0"/>
              <a:t>‹#›</a:t>
            </a:fld>
            <a:endParaRPr lang="en-GB" dirty="0"/>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dirty="0"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E0535DA-F689-4D6C-8EC6-1379CAE5CC7D}" type="datetimeFigureOut">
              <a:rPr lang="en-GB" smtClean="0"/>
              <a:t>16/09/2022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3327ED66-4EE6-43F2-BEBC-D56C074C6541}" type="slidenum">
              <a:rPr lang="en-GB" smtClean="0"/>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30482207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26721720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1263905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23354807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9/16/2022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3503821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9/16/2022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4779052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9/16/2022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192999431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30909211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23288374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35931172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334242344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22955026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13269896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9705703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190108291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9/16/2022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41841706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9/16/2022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26977571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9/16/2022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30809656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1682595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155425209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37780526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28897612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9829F233-AA6A-4431-A93D-5A3EE58F2785}"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FAC81E9A-E6E2-4DD6-847A-112F6B766F2B}" type="slidenum">
              <a:rPr lang="en-US" altLang="en-US"/>
              <a:pPr>
                <a:defRPr/>
              </a:pPr>
              <a:t>‹#›</a:t>
            </a:fld>
            <a:endParaRPr lang="en-US" altLang="en-US" dirty="0"/>
          </a:p>
        </p:txBody>
      </p:sp>
    </p:spTree>
    <p:extLst>
      <p:ext uri="{BB962C8B-B14F-4D97-AF65-F5344CB8AC3E}">
        <p14:creationId xmlns:p14="http://schemas.microsoft.com/office/powerpoint/2010/main" val="367253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1245AFB-375F-4A13-AAE7-A326F1FE377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654F98CB-A598-4036-B5E0-5463514CC016}" type="slidenum">
              <a:rPr lang="en-US" altLang="en-US"/>
              <a:pPr>
                <a:defRPr/>
              </a:pPr>
              <a:t>‹#›</a:t>
            </a:fld>
            <a:endParaRPr lang="en-US" altLang="en-US" dirty="0"/>
          </a:p>
        </p:txBody>
      </p:sp>
    </p:spTree>
    <p:extLst>
      <p:ext uri="{BB962C8B-B14F-4D97-AF65-F5344CB8AC3E}">
        <p14:creationId xmlns:p14="http://schemas.microsoft.com/office/powerpoint/2010/main" val="28006543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64E9591-E719-4FBC-8CA2-D5F70FEC05E3}"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7666FC57-58DB-400D-A0F2-861993E8F4B8}" type="slidenum">
              <a:rPr lang="en-US" altLang="en-US"/>
              <a:pPr>
                <a:defRPr/>
              </a:pPr>
              <a:t>‹#›</a:t>
            </a:fld>
            <a:endParaRPr lang="en-US" altLang="en-US" dirty="0"/>
          </a:p>
        </p:txBody>
      </p:sp>
    </p:spTree>
    <p:extLst>
      <p:ext uri="{BB962C8B-B14F-4D97-AF65-F5344CB8AC3E}">
        <p14:creationId xmlns:p14="http://schemas.microsoft.com/office/powerpoint/2010/main" val="24988034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094616B-1A3D-4382-A002-9C264C17CE7D}"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C381EB9E-7FA4-40E9-917E-89C52669A312}" type="slidenum">
              <a:rPr lang="en-US" altLang="en-US"/>
              <a:pPr>
                <a:defRPr/>
              </a:pPr>
              <a:t>‹#›</a:t>
            </a:fld>
            <a:endParaRPr lang="en-US" altLang="en-US" dirty="0"/>
          </a:p>
        </p:txBody>
      </p:sp>
    </p:spTree>
    <p:extLst>
      <p:ext uri="{BB962C8B-B14F-4D97-AF65-F5344CB8AC3E}">
        <p14:creationId xmlns:p14="http://schemas.microsoft.com/office/powerpoint/2010/main" val="14504127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94821000-FFB1-4DEA-8DC7-4321577E2863}" type="datetime1">
              <a:rPr lang="en-US" altLang="en-US"/>
              <a:pPr>
                <a:defRPr/>
              </a:pPr>
              <a:t>9/16/2022</a:t>
            </a:fld>
            <a:endParaRPr lang="en-US" altLang="en-US" dirty="0"/>
          </a:p>
        </p:txBody>
      </p:sp>
      <p:sp>
        <p:nvSpPr>
          <p:cNvPr id="8"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9" name="Slide Number Placeholder 5"/>
          <p:cNvSpPr>
            <a:spLocks noGrp="1"/>
          </p:cNvSpPr>
          <p:nvPr>
            <p:ph type="sldNum" sz="quarter" idx="12"/>
          </p:nvPr>
        </p:nvSpPr>
        <p:spPr/>
        <p:txBody>
          <a:bodyPr/>
          <a:lstStyle>
            <a:lvl1pPr>
              <a:defRPr/>
            </a:lvl1pPr>
          </a:lstStyle>
          <a:p>
            <a:pPr>
              <a:defRPr/>
            </a:pPr>
            <a:fld id="{D6AA59FA-A990-4336-989C-E7AB3C165AD3}" type="slidenum">
              <a:rPr lang="en-US" altLang="en-US"/>
              <a:pPr>
                <a:defRPr/>
              </a:pPr>
              <a:t>‹#›</a:t>
            </a:fld>
            <a:endParaRPr lang="en-US" altLang="en-US" dirty="0"/>
          </a:p>
        </p:txBody>
      </p:sp>
    </p:spTree>
    <p:extLst>
      <p:ext uri="{BB962C8B-B14F-4D97-AF65-F5344CB8AC3E}">
        <p14:creationId xmlns:p14="http://schemas.microsoft.com/office/powerpoint/2010/main" val="215416264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CE7A941D-4CD7-427A-9B02-2D043EAE6F88}" type="datetime1">
              <a:rPr lang="en-US" altLang="en-US"/>
              <a:pPr>
                <a:defRPr/>
              </a:pPr>
              <a:t>9/16/2022</a:t>
            </a:fld>
            <a:endParaRPr lang="en-US" altLang="en-US" dirty="0"/>
          </a:p>
        </p:txBody>
      </p:sp>
      <p:sp>
        <p:nvSpPr>
          <p:cNvPr id="4"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5" name="Slide Number Placeholder 5"/>
          <p:cNvSpPr>
            <a:spLocks noGrp="1"/>
          </p:cNvSpPr>
          <p:nvPr>
            <p:ph type="sldNum" sz="quarter" idx="12"/>
          </p:nvPr>
        </p:nvSpPr>
        <p:spPr/>
        <p:txBody>
          <a:bodyPr/>
          <a:lstStyle>
            <a:lvl1pPr>
              <a:defRPr/>
            </a:lvl1pPr>
          </a:lstStyle>
          <a:p>
            <a:pPr>
              <a:defRPr/>
            </a:pPr>
            <a:fld id="{3F0C95D2-7C7D-4E49-87DC-EBA279249893}" type="slidenum">
              <a:rPr lang="en-US" altLang="en-US"/>
              <a:pPr>
                <a:defRPr/>
              </a:pPr>
              <a:t>‹#›</a:t>
            </a:fld>
            <a:endParaRPr lang="en-US" altLang="en-US" dirty="0"/>
          </a:p>
        </p:txBody>
      </p:sp>
    </p:spTree>
    <p:extLst>
      <p:ext uri="{BB962C8B-B14F-4D97-AF65-F5344CB8AC3E}">
        <p14:creationId xmlns:p14="http://schemas.microsoft.com/office/powerpoint/2010/main" val="21639643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35A41D2-69F8-4BC1-8F18-B3668449855B}" type="datetime1">
              <a:rPr lang="en-US" altLang="en-US"/>
              <a:pPr>
                <a:defRPr/>
              </a:pPr>
              <a:t>9/16/2022</a:t>
            </a:fld>
            <a:endParaRPr lang="en-US" altLang="en-US" dirty="0"/>
          </a:p>
        </p:txBody>
      </p:sp>
      <p:sp>
        <p:nvSpPr>
          <p:cNvPr id="3"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4" name="Slide Number Placeholder 5"/>
          <p:cNvSpPr>
            <a:spLocks noGrp="1"/>
          </p:cNvSpPr>
          <p:nvPr>
            <p:ph type="sldNum" sz="quarter" idx="12"/>
          </p:nvPr>
        </p:nvSpPr>
        <p:spPr/>
        <p:txBody>
          <a:bodyPr/>
          <a:lstStyle>
            <a:lvl1pPr>
              <a:defRPr/>
            </a:lvl1pPr>
          </a:lstStyle>
          <a:p>
            <a:pPr>
              <a:defRPr/>
            </a:pPr>
            <a:fld id="{12BE82BC-F362-45B2-807D-28E369EDAD8B}" type="slidenum">
              <a:rPr lang="en-US" altLang="en-US"/>
              <a:pPr>
                <a:defRPr/>
              </a:pPr>
              <a:t>‹#›</a:t>
            </a:fld>
            <a:endParaRPr lang="en-US" altLang="en-US" dirty="0"/>
          </a:p>
        </p:txBody>
      </p:sp>
    </p:spTree>
    <p:extLst>
      <p:ext uri="{BB962C8B-B14F-4D97-AF65-F5344CB8AC3E}">
        <p14:creationId xmlns:p14="http://schemas.microsoft.com/office/powerpoint/2010/main" val="9014589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7641D05-2286-4058-A544-92A961A27EA4}"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96023442-BB8C-4B12-9B88-F6EE0AA7B983}" type="slidenum">
              <a:rPr lang="en-US" altLang="en-US"/>
              <a:pPr>
                <a:defRPr/>
              </a:pPr>
              <a:t>‹#›</a:t>
            </a:fld>
            <a:endParaRPr lang="en-US" altLang="en-US" dirty="0"/>
          </a:p>
        </p:txBody>
      </p:sp>
    </p:spTree>
    <p:extLst>
      <p:ext uri="{BB962C8B-B14F-4D97-AF65-F5344CB8AC3E}">
        <p14:creationId xmlns:p14="http://schemas.microsoft.com/office/powerpoint/2010/main" val="7109909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3BE63B3-5257-4B30-8CF8-B4B589D0524F}" type="datetime1">
              <a:rPr lang="en-US" altLang="en-US"/>
              <a:pPr>
                <a:defRPr/>
              </a:pPr>
              <a:t>9/16/2022</a:t>
            </a:fld>
            <a:endParaRPr lang="en-US" altLang="en-US" dirty="0"/>
          </a:p>
        </p:txBody>
      </p:sp>
      <p:sp>
        <p:nvSpPr>
          <p:cNvPr id="6"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7" name="Slide Number Placeholder 5"/>
          <p:cNvSpPr>
            <a:spLocks noGrp="1"/>
          </p:cNvSpPr>
          <p:nvPr>
            <p:ph type="sldNum" sz="quarter" idx="12"/>
          </p:nvPr>
        </p:nvSpPr>
        <p:spPr/>
        <p:txBody>
          <a:bodyPr/>
          <a:lstStyle>
            <a:lvl1pPr>
              <a:defRPr/>
            </a:lvl1pPr>
          </a:lstStyle>
          <a:p>
            <a:pPr>
              <a:defRPr/>
            </a:pPr>
            <a:fld id="{F8ED706D-EA89-467E-8487-B51DECD2AFF6}" type="slidenum">
              <a:rPr lang="en-US" altLang="en-US"/>
              <a:pPr>
                <a:defRPr/>
              </a:pPr>
              <a:t>‹#›</a:t>
            </a:fld>
            <a:endParaRPr lang="en-US" altLang="en-US" dirty="0"/>
          </a:p>
        </p:txBody>
      </p:sp>
    </p:spTree>
    <p:extLst>
      <p:ext uri="{BB962C8B-B14F-4D97-AF65-F5344CB8AC3E}">
        <p14:creationId xmlns:p14="http://schemas.microsoft.com/office/powerpoint/2010/main" val="362315650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8AB99F2-3E14-4CE3-963C-6A9BFC0EEDCD}"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C1927E4B-3E91-48EF-BCB5-AA122C77CEEC}" type="slidenum">
              <a:rPr lang="en-US" altLang="en-US"/>
              <a:pPr>
                <a:defRPr/>
              </a:pPr>
              <a:t>‹#›</a:t>
            </a:fld>
            <a:endParaRPr lang="en-US" altLang="en-US" dirty="0"/>
          </a:p>
        </p:txBody>
      </p:sp>
    </p:spTree>
    <p:extLst>
      <p:ext uri="{BB962C8B-B14F-4D97-AF65-F5344CB8AC3E}">
        <p14:creationId xmlns:p14="http://schemas.microsoft.com/office/powerpoint/2010/main" val="43945983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708F356-F73A-40EC-8170-173A533B2407}" type="datetime1">
              <a:rPr lang="en-US" altLang="en-US"/>
              <a:pPr>
                <a:defRPr/>
              </a:pPr>
              <a:t>9/16/2022</a:t>
            </a:fld>
            <a:endParaRPr lang="en-US" altLang="en-US" dirty="0"/>
          </a:p>
        </p:txBody>
      </p:sp>
      <p:sp>
        <p:nvSpPr>
          <p:cNvPr id="5" name="Footer Placeholder 4"/>
          <p:cNvSpPr>
            <a:spLocks noGrp="1"/>
          </p:cNvSpPr>
          <p:nvPr>
            <p:ph type="ftr" sz="quarter" idx="11"/>
          </p:nvPr>
        </p:nvSpPr>
        <p:spPr/>
        <p:txBody>
          <a:bodyPr/>
          <a:lstStyle>
            <a:lvl1pPr>
              <a:defRPr/>
            </a:lvl1pPr>
          </a:lstStyle>
          <a:p>
            <a:pPr>
              <a:defRPr/>
            </a:pPr>
            <a:r>
              <a:rPr lang="en-US" dirty="0">
                <a:solidFill>
                  <a:prstClr val="black">
                    <a:tint val="75000"/>
                  </a:prstClr>
                </a:solidFill>
              </a:rPr>
              <a:t>test</a:t>
            </a:r>
          </a:p>
        </p:txBody>
      </p:sp>
      <p:sp>
        <p:nvSpPr>
          <p:cNvPr id="6" name="Slide Number Placeholder 5"/>
          <p:cNvSpPr>
            <a:spLocks noGrp="1"/>
          </p:cNvSpPr>
          <p:nvPr>
            <p:ph type="sldNum" sz="quarter" idx="12"/>
          </p:nvPr>
        </p:nvSpPr>
        <p:spPr/>
        <p:txBody>
          <a:bodyPr/>
          <a:lstStyle>
            <a:lvl1pPr>
              <a:defRPr/>
            </a:lvl1pPr>
          </a:lstStyle>
          <a:p>
            <a:pPr>
              <a:defRPr/>
            </a:pPr>
            <a:fld id="{BAF5BC86-7547-4042-9D43-05CCFD79B429}" type="slidenum">
              <a:rPr lang="en-US" altLang="en-US"/>
              <a:pPr>
                <a:defRPr/>
              </a:pPr>
              <a:t>‹#›</a:t>
            </a:fld>
            <a:endParaRPr lang="en-US" altLang="en-US" dirty="0"/>
          </a:p>
        </p:txBody>
      </p:sp>
    </p:spTree>
    <p:extLst>
      <p:ext uri="{BB962C8B-B14F-4D97-AF65-F5344CB8AC3E}">
        <p14:creationId xmlns:p14="http://schemas.microsoft.com/office/powerpoint/2010/main" val="18085006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5E0535DA-F689-4D6C-8EC6-1379CAE5CC7D}" type="datetimeFigureOut">
              <a:rPr lang="en-GB" smtClean="0"/>
              <a:t>16/09/2022</a:t>
            </a:fld>
            <a:endParaRPr lang="en-GB" dirty="0"/>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dirty="0"/>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3327ED66-4EE6-43F2-BEBC-D56C074C6541}"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9/16/2022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42593206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9/16/2022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275769531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defRPr>
            </a:lvl1pPr>
          </a:lstStyle>
          <a:p>
            <a:pPr defTabSz="457200" fontAlgn="base">
              <a:spcBef>
                <a:spcPct val="0"/>
              </a:spcBef>
              <a:spcAft>
                <a:spcPct val="0"/>
              </a:spcAft>
              <a:defRPr/>
            </a:pPr>
            <a:fld id="{72728EA1-DED7-4042-9B01-78254D972175}" type="datetime1">
              <a:rPr lang="en-US" altLang="en-US">
                <a:ea typeface="MS PGothic" pitchFamily="34" charset="-128"/>
              </a:rPr>
              <a:pPr defTabSz="457200" fontAlgn="base">
                <a:spcBef>
                  <a:spcPct val="0"/>
                </a:spcBef>
                <a:spcAft>
                  <a:spcPct val="0"/>
                </a:spcAft>
                <a:defRPr/>
              </a:pPr>
              <a:t>9/16/2022</a:t>
            </a:fld>
            <a:endParaRPr lang="en-US" altLang="en-US" dirty="0">
              <a:ea typeface="MS PGothic" pitchFamily="34" charset="-128"/>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defTabSz="457200">
              <a:defRPr/>
            </a:pPr>
            <a:r>
              <a:rPr lang="en-US" dirty="0">
                <a:solidFill>
                  <a:prstClr val="black">
                    <a:tint val="75000"/>
                  </a:prstClr>
                </a:solidFill>
              </a:rPr>
              <a:t>test</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defTabSz="457200" fontAlgn="base">
              <a:spcBef>
                <a:spcPct val="0"/>
              </a:spcBef>
              <a:spcAft>
                <a:spcPct val="0"/>
              </a:spcAft>
              <a:defRPr/>
            </a:pPr>
            <a:fld id="{DAB6597C-08CA-4F62-B8CE-19EEE885CFBA}" type="slidenum">
              <a:rPr lang="en-US" altLang="en-US">
                <a:ea typeface="MS PGothic" pitchFamily="34" charset="-128"/>
              </a:rPr>
              <a:pPr defTabSz="457200" fontAlgn="base">
                <a:spcBef>
                  <a:spcPct val="0"/>
                </a:spcBef>
                <a:spcAft>
                  <a:spcPct val="0"/>
                </a:spcAft>
                <a:defRPr/>
              </a:pPr>
              <a:t>‹#›</a:t>
            </a:fld>
            <a:endParaRPr lang="en-US" altLang="en-US" dirty="0">
              <a:ea typeface="MS PGothic" pitchFamily="34" charset="-128"/>
            </a:endParaRPr>
          </a:p>
        </p:txBody>
      </p:sp>
    </p:spTree>
    <p:extLst>
      <p:ext uri="{BB962C8B-B14F-4D97-AF65-F5344CB8AC3E}">
        <p14:creationId xmlns:p14="http://schemas.microsoft.com/office/powerpoint/2010/main" val="201172375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defTabSz="457200"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2pPr>
      <a:lvl3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3pPr>
      <a:lvl4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4pPr>
      <a:lvl5pPr algn="ctr" defTabSz="457200" rtl="0" eaLnBrk="0" fontAlgn="base" hangingPunct="0">
        <a:spcBef>
          <a:spcPct val="0"/>
        </a:spcBef>
        <a:spcAft>
          <a:spcPct val="0"/>
        </a:spcAft>
        <a:defRPr sz="4400">
          <a:solidFill>
            <a:schemeClr val="tx1"/>
          </a:solidFill>
          <a:latin typeface="Calibri" charset="0"/>
          <a:ea typeface="MS PGothic" pitchFamily="34" charset="-128"/>
          <a:cs typeface="ＭＳ Ｐゴシック" charset="0"/>
        </a:defRPr>
      </a:lvl5pPr>
      <a:lvl6pPr marL="4572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6pPr>
      <a:lvl7pPr marL="9144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7pPr>
      <a:lvl8pPr marL="13716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8pPr>
      <a:lvl9pPr marL="1828800" algn="ctr" defTabSz="457200" rtl="0" fontAlgn="base">
        <a:spcBef>
          <a:spcPct val="0"/>
        </a:spcBef>
        <a:spcAft>
          <a:spcPct val="0"/>
        </a:spcAft>
        <a:defRPr sz="4400">
          <a:solidFill>
            <a:schemeClr val="tx1"/>
          </a:solidFill>
          <a:latin typeface="Calibri" charset="0"/>
          <a:ea typeface="ＭＳ Ｐゴシック" charset="0"/>
          <a:cs typeface="ＭＳ Ｐゴシック" charset="0"/>
        </a:defRPr>
      </a:lvl9pPr>
    </p:titleStyle>
    <p:body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MS PGothic" pitchFamily="34" charset="-128"/>
          <a:cs typeface="ＭＳ Ｐゴシック" charset="0"/>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MS PGothic" pitchFamily="34"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MS PGothic" pitchFamily="34"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MS PGothic" pitchFamily="34"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4.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p:cNvPicPr>
          <p:nvPr/>
        </p:nvPicPr>
        <p:blipFill>
          <a:blip r:embed="rId2">
            <a:extLst>
              <a:ext uri="{28A0092B-C50C-407E-A947-70E740481C1C}">
                <a14:useLocalDpi xmlns:a14="http://schemas.microsoft.com/office/drawing/2010/main" val="0"/>
              </a:ext>
            </a:extLst>
          </a:blip>
          <a:srcRect t="12523" b="-12523"/>
          <a:stretch>
            <a:fillRect/>
          </a:stretch>
        </p:blipFill>
        <p:spPr bwMode="auto">
          <a:xfrm>
            <a:off x="0" y="0"/>
            <a:ext cx="6462713" cy="536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693988" y="5189538"/>
            <a:ext cx="2840265" cy="769441"/>
          </a:xfrm>
          <a:prstGeom prst="rect">
            <a:avLst/>
          </a:prstGeom>
          <a:noFill/>
        </p:spPr>
        <p:txBody>
          <a:bodyPr wrap="none">
            <a:spAutoFit/>
          </a:bodyPr>
          <a:lstStyle/>
          <a:p>
            <a:pPr defTabSz="457200" eaLnBrk="0" fontAlgn="base" hangingPunct="0">
              <a:spcBef>
                <a:spcPct val="0"/>
              </a:spcBef>
              <a:spcAft>
                <a:spcPct val="0"/>
              </a:spcAft>
              <a:defRPr/>
            </a:pPr>
            <a:r>
              <a:rPr lang="en-US" sz="4400" b="1" dirty="0" smtClean="0">
                <a:solidFill>
                  <a:srgbClr val="FF0000"/>
                </a:solidFill>
                <a:latin typeface="Helvetica Neue" charset="0"/>
                <a:ea typeface="Helvetica Neue" charset="0"/>
                <a:cs typeface="Helvetica Neue" charset="0"/>
              </a:rPr>
              <a:t>Welcome!</a:t>
            </a:r>
            <a:endParaRPr lang="en-US" sz="4400" b="1" dirty="0">
              <a:solidFill>
                <a:srgbClr val="FF0000"/>
              </a:solidFill>
              <a:latin typeface="Helvetica Neue" charset="0"/>
              <a:ea typeface="Helvetica Neue" charset="0"/>
              <a:cs typeface="Helvetica Neue" charset="0"/>
            </a:endParaRPr>
          </a:p>
        </p:txBody>
      </p:sp>
      <p:sp>
        <p:nvSpPr>
          <p:cNvPr id="6" name="TextBox 5"/>
          <p:cNvSpPr txBox="1"/>
          <p:nvPr/>
        </p:nvSpPr>
        <p:spPr>
          <a:xfrm>
            <a:off x="5174719" y="1348274"/>
            <a:ext cx="3469219" cy="830997"/>
          </a:xfrm>
          <a:prstGeom prst="rect">
            <a:avLst/>
          </a:prstGeom>
          <a:noFill/>
        </p:spPr>
        <p:txBody>
          <a:bodyPr wrap="none">
            <a:spAutoFit/>
          </a:bodyPr>
          <a:lstStyle/>
          <a:p>
            <a:pPr defTabSz="457200" eaLnBrk="0" fontAlgn="base" hangingPunct="0">
              <a:spcBef>
                <a:spcPct val="0"/>
              </a:spcBef>
              <a:spcAft>
                <a:spcPct val="0"/>
              </a:spcAft>
              <a:defRPr/>
            </a:pPr>
            <a:r>
              <a:rPr lang="en-US" sz="2400" b="1" dirty="0" smtClean="0">
                <a:solidFill>
                  <a:prstClr val="black">
                    <a:lumMod val="65000"/>
                    <a:lumOff val="35000"/>
                  </a:prstClr>
                </a:solidFill>
                <a:latin typeface="Helvetica Neue" charset="0"/>
                <a:ea typeface="Helvetica Neue" charset="0"/>
                <a:cs typeface="Helvetica Neue" charset="0"/>
              </a:rPr>
              <a:t>Y3 Class Expectations</a:t>
            </a:r>
            <a:endParaRPr lang="en-US" sz="2400" b="1" dirty="0">
              <a:solidFill>
                <a:prstClr val="black">
                  <a:lumMod val="65000"/>
                  <a:lumOff val="35000"/>
                </a:prstClr>
              </a:solidFill>
              <a:latin typeface="Helvetica Neue" charset="0"/>
              <a:ea typeface="Helvetica Neue" charset="0"/>
              <a:cs typeface="Helvetica Neue" charset="0"/>
            </a:endParaRPr>
          </a:p>
          <a:p>
            <a:pPr algn="ctr" defTabSz="457200" eaLnBrk="0" fontAlgn="base" hangingPunct="0">
              <a:spcBef>
                <a:spcPct val="0"/>
              </a:spcBef>
              <a:spcAft>
                <a:spcPct val="0"/>
              </a:spcAft>
              <a:defRPr/>
            </a:pPr>
            <a:r>
              <a:rPr lang="en-US" sz="2400" b="1" dirty="0" smtClean="0">
                <a:solidFill>
                  <a:prstClr val="black">
                    <a:lumMod val="65000"/>
                    <a:lumOff val="35000"/>
                  </a:prstClr>
                </a:solidFill>
                <a:latin typeface="Helvetica Neue" charset="0"/>
                <a:ea typeface="Helvetica Neue" charset="0"/>
                <a:cs typeface="Helvetica Neue" charset="0"/>
              </a:rPr>
              <a:t>2022</a:t>
            </a:r>
            <a:endParaRPr lang="en-US" sz="2400" b="1" dirty="0">
              <a:solidFill>
                <a:prstClr val="black">
                  <a:lumMod val="65000"/>
                  <a:lumOff val="35000"/>
                </a:prstClr>
              </a:solidFill>
              <a:latin typeface="Helvetica Neue" charset="0"/>
              <a:ea typeface="Helvetica Neue" charset="0"/>
              <a:cs typeface="Helvetica Neue" charset="0"/>
            </a:endParaRPr>
          </a:p>
        </p:txBody>
      </p:sp>
      <p:pic>
        <p:nvPicPr>
          <p:cNvPr id="205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575" y="231775"/>
            <a:ext cx="3916363"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5744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183880" cy="1051560"/>
          </a:xfrm>
        </p:spPr>
        <p:txBody>
          <a:bodyPr>
            <a:normAutofit fontScale="90000"/>
          </a:bodyPr>
          <a:lstStyle/>
          <a:p>
            <a:r>
              <a:rPr lang="en-GB" dirty="0" smtClean="0">
                <a:solidFill>
                  <a:srgbClr val="FF0000"/>
                </a:solidFill>
              </a:rPr>
              <a:t>In this presentation we will cover:</a:t>
            </a:r>
            <a:endParaRPr lang="en-GB" dirty="0">
              <a:solidFill>
                <a:srgbClr val="FF0000"/>
              </a:solidFill>
            </a:endParaRPr>
          </a:p>
        </p:txBody>
      </p:sp>
      <p:sp>
        <p:nvSpPr>
          <p:cNvPr id="3" name="Content Placeholder 2"/>
          <p:cNvSpPr>
            <a:spLocks noGrp="1"/>
          </p:cNvSpPr>
          <p:nvPr>
            <p:ph idx="1"/>
          </p:nvPr>
        </p:nvSpPr>
        <p:spPr>
          <a:xfrm>
            <a:off x="467544" y="1772816"/>
            <a:ext cx="8183880" cy="4187952"/>
          </a:xfrm>
        </p:spPr>
        <p:txBody>
          <a:bodyPr/>
          <a:lstStyle/>
          <a:p>
            <a:pPr>
              <a:buClr>
                <a:srgbClr val="FF0000"/>
              </a:buClr>
            </a:pPr>
            <a:r>
              <a:rPr lang="en-GB" dirty="0" smtClean="0">
                <a:latin typeface="Calibri" panose="020F0502020204030204" pitchFamily="34" charset="0"/>
              </a:rPr>
              <a:t>Our class</a:t>
            </a:r>
          </a:p>
          <a:p>
            <a:pPr>
              <a:buClr>
                <a:srgbClr val="FF0000"/>
              </a:buClr>
            </a:pPr>
            <a:r>
              <a:rPr lang="en-GB" dirty="0" smtClean="0">
                <a:latin typeface="Calibri" panose="020F0502020204030204" pitchFamily="34" charset="0"/>
              </a:rPr>
              <a:t>Curriculum</a:t>
            </a:r>
          </a:p>
          <a:p>
            <a:pPr>
              <a:buClr>
                <a:srgbClr val="FF0000"/>
              </a:buClr>
            </a:pPr>
            <a:r>
              <a:rPr lang="en-GB" dirty="0" smtClean="0">
                <a:latin typeface="Calibri" panose="020F0502020204030204" pitchFamily="34" charset="0"/>
              </a:rPr>
              <a:t>Assessment</a:t>
            </a:r>
          </a:p>
          <a:p>
            <a:pPr>
              <a:buClr>
                <a:srgbClr val="FF0000"/>
              </a:buClr>
            </a:pPr>
            <a:r>
              <a:rPr lang="en-GB" dirty="0" smtClean="0">
                <a:latin typeface="Calibri" panose="020F0502020204030204" pitchFamily="34" charset="0"/>
              </a:rPr>
              <a:t>Learning at home</a:t>
            </a:r>
          </a:p>
          <a:p>
            <a:pPr>
              <a:buClr>
                <a:srgbClr val="FF0000"/>
              </a:buClr>
            </a:pPr>
            <a:r>
              <a:rPr lang="en-GB" dirty="0" smtClean="0">
                <a:latin typeface="Calibri" panose="020F0502020204030204" pitchFamily="34" charset="0"/>
              </a:rPr>
              <a:t>Learning behaviour </a:t>
            </a:r>
          </a:p>
          <a:p>
            <a:pPr>
              <a:buClr>
                <a:srgbClr val="FF0000"/>
              </a:buClr>
            </a:pPr>
            <a:r>
              <a:rPr lang="en-GB" dirty="0" smtClean="0">
                <a:latin typeface="Calibri" panose="020F0502020204030204" pitchFamily="34" charset="0"/>
              </a:rPr>
              <a:t>School mission statement and values</a:t>
            </a:r>
          </a:p>
          <a:p>
            <a:pPr>
              <a:buClr>
                <a:srgbClr val="FF0000"/>
              </a:buClr>
            </a:pPr>
            <a:r>
              <a:rPr lang="en-GB" dirty="0" smtClean="0">
                <a:latin typeface="Calibri" panose="020F0502020204030204" pitchFamily="34" charset="0"/>
              </a:rPr>
              <a:t>Questions</a:t>
            </a:r>
          </a:p>
        </p:txBody>
      </p:sp>
    </p:spTree>
    <p:extLst>
      <p:ext uri="{BB962C8B-B14F-4D97-AF65-F5344CB8AC3E}">
        <p14:creationId xmlns:p14="http://schemas.microsoft.com/office/powerpoint/2010/main" val="11353548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76672"/>
            <a:ext cx="8183880" cy="1051560"/>
          </a:xfrm>
        </p:spPr>
        <p:txBody>
          <a:bodyPr>
            <a:normAutofit/>
          </a:bodyPr>
          <a:lstStyle/>
          <a:p>
            <a:r>
              <a:rPr lang="en-GB" dirty="0" smtClean="0">
                <a:solidFill>
                  <a:srgbClr val="FF0000"/>
                </a:solidFill>
              </a:rPr>
              <a:t>Our class</a:t>
            </a:r>
            <a:endParaRPr lang="en-GB" dirty="0">
              <a:solidFill>
                <a:srgbClr val="FF0000"/>
              </a:solidFill>
            </a:endParaRPr>
          </a:p>
        </p:txBody>
      </p:sp>
      <p:sp>
        <p:nvSpPr>
          <p:cNvPr id="3" name="Content Placeholder 2"/>
          <p:cNvSpPr>
            <a:spLocks noGrp="1"/>
          </p:cNvSpPr>
          <p:nvPr>
            <p:ph idx="1"/>
          </p:nvPr>
        </p:nvSpPr>
        <p:spPr>
          <a:xfrm>
            <a:off x="467544" y="1772816"/>
            <a:ext cx="8183880" cy="4187952"/>
          </a:xfrm>
        </p:spPr>
        <p:txBody>
          <a:bodyPr/>
          <a:lstStyle/>
          <a:p>
            <a:pPr>
              <a:buClr>
                <a:srgbClr val="FF0000"/>
              </a:buClr>
            </a:pPr>
            <a:endParaRPr lang="en-GB" dirty="0" smtClean="0">
              <a:latin typeface="Calibri" panose="020F0502020204030204" pitchFamily="34" charset="0"/>
            </a:endParaRPr>
          </a:p>
          <a:p>
            <a:pPr>
              <a:buClr>
                <a:srgbClr val="FF0000"/>
              </a:buClr>
            </a:pPr>
            <a:endParaRPr lang="en-GB" dirty="0">
              <a:latin typeface="Calibri" panose="020F0502020204030204" pitchFamily="34" charset="0"/>
            </a:endParaRPr>
          </a:p>
          <a:p>
            <a:pPr>
              <a:buClr>
                <a:srgbClr val="FF0000"/>
              </a:buClr>
            </a:pPr>
            <a:r>
              <a:rPr lang="en-GB" dirty="0" smtClean="0">
                <a:latin typeface="Calibri" panose="020F0502020204030204" pitchFamily="34" charset="0"/>
              </a:rPr>
              <a:t>Teachers: Mrs Simkin, Mrs Watkins and Mrs Frost (for the Autumn Term)</a:t>
            </a:r>
          </a:p>
          <a:p>
            <a:pPr>
              <a:buClr>
                <a:srgbClr val="FF0000"/>
              </a:buClr>
            </a:pPr>
            <a:r>
              <a:rPr lang="en-GB" dirty="0" smtClean="0">
                <a:latin typeface="Calibri" panose="020F0502020204030204" pitchFamily="34" charset="0"/>
              </a:rPr>
              <a:t>Teaching Assistants: Mrs </a:t>
            </a:r>
            <a:r>
              <a:rPr lang="en-GB" dirty="0" err="1" smtClean="0">
                <a:latin typeface="Calibri" panose="020F0502020204030204" pitchFamily="34" charset="0"/>
              </a:rPr>
              <a:t>Chesters</a:t>
            </a:r>
            <a:r>
              <a:rPr lang="en-GB" dirty="0" smtClean="0">
                <a:latin typeface="Calibri" panose="020F0502020204030204" pitchFamily="34" charset="0"/>
              </a:rPr>
              <a:t>, Miss Clark and Mrs Ryan.</a:t>
            </a:r>
          </a:p>
          <a:p>
            <a:pPr marL="0" indent="0">
              <a:buClr>
                <a:srgbClr val="FF0000"/>
              </a:buClr>
              <a:buNone/>
            </a:pPr>
            <a:r>
              <a:rPr lang="en-GB" dirty="0">
                <a:latin typeface="Calibri" panose="020F0502020204030204" pitchFamily="34" charset="0"/>
              </a:rPr>
              <a:t> </a:t>
            </a:r>
            <a:r>
              <a:rPr lang="en-GB" dirty="0" smtClean="0">
                <a:latin typeface="Calibri" panose="020F0502020204030204" pitchFamily="34" charset="0"/>
              </a:rPr>
              <a:t>  (The Teaching Assistants work across years 3 and 4)</a:t>
            </a:r>
          </a:p>
        </p:txBody>
      </p:sp>
    </p:spTree>
    <p:extLst>
      <p:ext uri="{BB962C8B-B14F-4D97-AF65-F5344CB8AC3E}">
        <p14:creationId xmlns:p14="http://schemas.microsoft.com/office/powerpoint/2010/main" val="29721375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183880" cy="1051560"/>
          </a:xfrm>
        </p:spPr>
        <p:txBody>
          <a:bodyPr/>
          <a:lstStyle/>
          <a:p>
            <a:r>
              <a:rPr lang="en-GB" dirty="0" smtClean="0">
                <a:solidFill>
                  <a:srgbClr val="FF0000"/>
                </a:solidFill>
              </a:rPr>
              <a:t>Curriculum overview</a:t>
            </a:r>
            <a:endParaRPr lang="en-GB" dirty="0">
              <a:solidFill>
                <a:srgbClr val="FF0000"/>
              </a:solidFill>
            </a:endParaRPr>
          </a:p>
        </p:txBody>
      </p:sp>
      <p:sp>
        <p:nvSpPr>
          <p:cNvPr id="3" name="Content Placeholder 2"/>
          <p:cNvSpPr>
            <a:spLocks noGrp="1"/>
          </p:cNvSpPr>
          <p:nvPr>
            <p:ph idx="1"/>
          </p:nvPr>
        </p:nvSpPr>
        <p:spPr>
          <a:xfrm>
            <a:off x="467544" y="1628800"/>
            <a:ext cx="8183880" cy="4187952"/>
          </a:xfrm>
        </p:spPr>
        <p:txBody>
          <a:bodyPr>
            <a:normAutofit fontScale="92500" lnSpcReduction="20000"/>
          </a:bodyPr>
          <a:lstStyle/>
          <a:p>
            <a:r>
              <a:rPr lang="en-GB" sz="2400" dirty="0" smtClean="0">
                <a:latin typeface="Calibri" panose="020F0502020204030204" pitchFamily="34" charset="0"/>
              </a:rPr>
              <a:t>Termly topics</a:t>
            </a:r>
          </a:p>
          <a:p>
            <a:r>
              <a:rPr lang="en-GB" sz="2400" dirty="0" smtClean="0">
                <a:latin typeface="Calibri" panose="020F0502020204030204" pitchFamily="34" charset="0"/>
              </a:rPr>
              <a:t>Autumn – </a:t>
            </a:r>
            <a:r>
              <a:rPr lang="en-GB" sz="2400" b="1" dirty="0" smtClean="0">
                <a:solidFill>
                  <a:srgbClr val="FF0000"/>
                </a:solidFill>
                <a:latin typeface="Calibri" panose="020F0502020204030204" pitchFamily="34" charset="0"/>
              </a:rPr>
              <a:t>STONE AGE TO IRON AGE and CASTLES (focusing on local history) </a:t>
            </a:r>
            <a:r>
              <a:rPr lang="en-GB" sz="2400" dirty="0" smtClean="0">
                <a:latin typeface="Calibri" panose="020F0502020204030204" pitchFamily="34" charset="0"/>
              </a:rPr>
              <a:t>(History focus).</a:t>
            </a:r>
          </a:p>
          <a:p>
            <a:endParaRPr lang="en-GB" sz="2400" dirty="0" smtClean="0">
              <a:latin typeface="Calibri" panose="020F0502020204030204" pitchFamily="34" charset="0"/>
            </a:endParaRPr>
          </a:p>
          <a:p>
            <a:r>
              <a:rPr lang="en-GB" sz="2400" dirty="0" smtClean="0">
                <a:latin typeface="Calibri" panose="020F0502020204030204" pitchFamily="34" charset="0"/>
              </a:rPr>
              <a:t>Spring- </a:t>
            </a:r>
            <a:r>
              <a:rPr lang="en-GB" sz="2400" b="1" dirty="0" smtClean="0">
                <a:solidFill>
                  <a:srgbClr val="FF0000"/>
                </a:solidFill>
                <a:latin typeface="Calibri" panose="020F0502020204030204" pitchFamily="34" charset="0"/>
              </a:rPr>
              <a:t>PASSPORT TO GREAT BRITAIN </a:t>
            </a:r>
            <a:r>
              <a:rPr lang="en-GB" sz="2400" dirty="0" smtClean="0">
                <a:latin typeface="Calibri" panose="020F0502020204030204" pitchFamily="34" charset="0"/>
              </a:rPr>
              <a:t>( Geography focus).</a:t>
            </a:r>
          </a:p>
          <a:p>
            <a:endParaRPr lang="en-GB" sz="2400" dirty="0" smtClean="0">
              <a:latin typeface="Calibri" panose="020F0502020204030204" pitchFamily="34" charset="0"/>
            </a:endParaRPr>
          </a:p>
          <a:p>
            <a:r>
              <a:rPr lang="en-GB" sz="2400" dirty="0" smtClean="0">
                <a:latin typeface="Calibri" panose="020F0502020204030204" pitchFamily="34" charset="0"/>
              </a:rPr>
              <a:t>Summer – </a:t>
            </a:r>
            <a:r>
              <a:rPr lang="en-GB" sz="2400" b="1" dirty="0" smtClean="0">
                <a:solidFill>
                  <a:srgbClr val="FF0000"/>
                </a:solidFill>
                <a:latin typeface="Calibri" panose="020F0502020204030204" pitchFamily="34" charset="0"/>
              </a:rPr>
              <a:t>AWESOME EGYPT</a:t>
            </a:r>
          </a:p>
          <a:p>
            <a:r>
              <a:rPr lang="en-GB" sz="2400" dirty="0" smtClean="0">
                <a:latin typeface="Calibri" panose="020F0502020204030204" pitchFamily="34" charset="0"/>
              </a:rPr>
              <a:t>(History –  Focus on a non-European society).</a:t>
            </a:r>
          </a:p>
          <a:p>
            <a:endParaRPr lang="en-GB" sz="2400" dirty="0">
              <a:latin typeface="Calibri" panose="020F0502020204030204" pitchFamily="34" charset="0"/>
            </a:endParaRPr>
          </a:p>
          <a:p>
            <a:r>
              <a:rPr lang="en-GB" sz="2400" dirty="0" smtClean="0">
                <a:latin typeface="Calibri" panose="020F0502020204030204" pitchFamily="34" charset="0"/>
              </a:rPr>
              <a:t>These topics are further broken down into mini topics that focus on different subject areas. Within mini topics we </a:t>
            </a:r>
            <a:r>
              <a:rPr lang="en-GB" sz="2400" dirty="0">
                <a:latin typeface="Calibri" panose="020F0502020204030204" pitchFamily="34" charset="0"/>
              </a:rPr>
              <a:t>teach </a:t>
            </a:r>
            <a:r>
              <a:rPr lang="en-GB" sz="2400" dirty="0" smtClean="0">
                <a:latin typeface="Calibri" panose="020F0502020204030204" pitchFamily="34" charset="0"/>
              </a:rPr>
              <a:t>with </a:t>
            </a:r>
            <a:r>
              <a:rPr lang="en-GB" sz="2400" dirty="0">
                <a:latin typeface="Calibri" panose="020F0502020204030204" pitchFamily="34" charset="0"/>
              </a:rPr>
              <a:t>a cross </a:t>
            </a:r>
            <a:r>
              <a:rPr lang="en-GB" sz="2400" dirty="0" smtClean="0">
                <a:latin typeface="Calibri" panose="020F0502020204030204" pitchFamily="34" charset="0"/>
              </a:rPr>
              <a:t>curricular approach e.g. a mixture of history, art and English for this current topic. </a:t>
            </a:r>
          </a:p>
        </p:txBody>
      </p:sp>
    </p:spTree>
    <p:extLst>
      <p:ext uri="{BB962C8B-B14F-4D97-AF65-F5344CB8AC3E}">
        <p14:creationId xmlns:p14="http://schemas.microsoft.com/office/powerpoint/2010/main" val="22998839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157192"/>
            <a:ext cx="8183880" cy="1123568"/>
          </a:xfrm>
        </p:spPr>
        <p:txBody>
          <a:bodyPr>
            <a:normAutofit/>
          </a:bodyPr>
          <a:lstStyle/>
          <a:p>
            <a:r>
              <a:rPr lang="en-GB" sz="1600" dirty="0" smtClean="0">
                <a:solidFill>
                  <a:srgbClr val="FF0000"/>
                </a:solidFill>
              </a:rPr>
              <a:t>Timetable – Each week we usually follow this timetable although it is subject to change depending on what is going on in school. </a:t>
            </a:r>
            <a:endParaRPr lang="en-GB" sz="1600" dirty="0">
              <a:solidFill>
                <a:srgbClr val="FF0000"/>
              </a:solidFill>
            </a:endParaRPr>
          </a:p>
        </p:txBody>
      </p:sp>
      <p:pic>
        <p:nvPicPr>
          <p:cNvPr id="3" name="Picture 2"/>
          <p:cNvPicPr>
            <a:picLocks noChangeAspect="1"/>
          </p:cNvPicPr>
          <p:nvPr/>
        </p:nvPicPr>
        <p:blipFill>
          <a:blip r:embed="rId2"/>
          <a:stretch>
            <a:fillRect/>
          </a:stretch>
        </p:blipFill>
        <p:spPr>
          <a:xfrm>
            <a:off x="44634" y="306879"/>
            <a:ext cx="9029700" cy="5133975"/>
          </a:xfrm>
          <a:prstGeom prst="rect">
            <a:avLst/>
          </a:prstGeom>
        </p:spPr>
      </p:pic>
    </p:spTree>
    <p:extLst>
      <p:ext uri="{BB962C8B-B14F-4D97-AF65-F5344CB8AC3E}">
        <p14:creationId xmlns:p14="http://schemas.microsoft.com/office/powerpoint/2010/main" val="13826308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9294"/>
            <a:ext cx="8183880" cy="1051560"/>
          </a:xfrm>
        </p:spPr>
        <p:txBody>
          <a:bodyPr/>
          <a:lstStyle/>
          <a:p>
            <a:r>
              <a:rPr lang="en-GB" dirty="0" smtClean="0">
                <a:solidFill>
                  <a:srgbClr val="FF0000"/>
                </a:solidFill>
              </a:rPr>
              <a:t>Assessment</a:t>
            </a:r>
            <a:endParaRPr lang="en-GB" dirty="0">
              <a:solidFill>
                <a:srgbClr val="FF0000"/>
              </a:solidFill>
            </a:endParaRPr>
          </a:p>
        </p:txBody>
      </p:sp>
      <p:sp>
        <p:nvSpPr>
          <p:cNvPr id="3" name="Content Placeholder 2"/>
          <p:cNvSpPr>
            <a:spLocks noGrp="1"/>
          </p:cNvSpPr>
          <p:nvPr>
            <p:ph idx="1"/>
          </p:nvPr>
        </p:nvSpPr>
        <p:spPr>
          <a:xfrm>
            <a:off x="467544" y="1268760"/>
            <a:ext cx="8183880" cy="4187952"/>
          </a:xfrm>
        </p:spPr>
        <p:txBody>
          <a:bodyPr>
            <a:normAutofit fontScale="92500" lnSpcReduction="20000"/>
          </a:bodyPr>
          <a:lstStyle/>
          <a:p>
            <a:r>
              <a:rPr lang="en-GB" dirty="0" smtClean="0">
                <a:solidFill>
                  <a:srgbClr val="FF0000"/>
                </a:solidFill>
                <a:latin typeface="Calibri" panose="020F0502020204030204" pitchFamily="34" charset="0"/>
              </a:rPr>
              <a:t>Teacher assessment </a:t>
            </a:r>
            <a:r>
              <a:rPr lang="en-GB" dirty="0" smtClean="0">
                <a:latin typeface="Calibri" panose="020F0502020204030204" pitchFamily="34" charset="0"/>
              </a:rPr>
              <a:t>is ongoing in every lesson through observing the children working. From these observations we identify children who may be finding a piece of work tricky. We then aim to work with that child separately or in small group during intervention time later in the day. </a:t>
            </a:r>
          </a:p>
          <a:p>
            <a:r>
              <a:rPr lang="en-GB" dirty="0" smtClean="0">
                <a:latin typeface="Calibri" panose="020F0502020204030204" pitchFamily="34" charset="0"/>
              </a:rPr>
              <a:t>More </a:t>
            </a:r>
            <a:r>
              <a:rPr lang="en-GB" dirty="0" smtClean="0">
                <a:solidFill>
                  <a:srgbClr val="FF0000"/>
                </a:solidFill>
                <a:latin typeface="Calibri" panose="020F0502020204030204" pitchFamily="34" charset="0"/>
              </a:rPr>
              <a:t>formal assessment </a:t>
            </a:r>
            <a:r>
              <a:rPr lang="en-GB" dirty="0" smtClean="0">
                <a:latin typeface="Calibri" panose="020F0502020204030204" pitchFamily="34" charset="0"/>
              </a:rPr>
              <a:t>tests take place in the Autumn and Summer terms, in the form of tests, with the aim of finding out what the children have mastered and the things that they still need to work on.</a:t>
            </a:r>
          </a:p>
          <a:p>
            <a:r>
              <a:rPr lang="en-GB" dirty="0" smtClean="0">
                <a:latin typeface="Calibri" panose="020F0502020204030204" pitchFamily="34" charset="0"/>
              </a:rPr>
              <a:t>Writing will be assessed formally twice per term but as far as the children will know this is just like any other piece of writing. </a:t>
            </a:r>
          </a:p>
          <a:p>
            <a:pPr marL="0" indent="0">
              <a:buNone/>
            </a:pPr>
            <a:endParaRPr lang="en-GB" dirty="0" smtClean="0">
              <a:latin typeface="Calibri" panose="020F0502020204030204"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546191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8183880" cy="661824"/>
          </a:xfrm>
        </p:spPr>
        <p:txBody>
          <a:bodyPr/>
          <a:lstStyle/>
          <a:p>
            <a:r>
              <a:rPr lang="en-GB" dirty="0" smtClean="0">
                <a:solidFill>
                  <a:srgbClr val="FF0000"/>
                </a:solidFill>
              </a:rPr>
              <a:t>Home-School Learning </a:t>
            </a:r>
            <a:endParaRPr lang="en-GB" dirty="0">
              <a:solidFill>
                <a:srgbClr val="FF0000"/>
              </a:solidFill>
            </a:endParaRPr>
          </a:p>
        </p:txBody>
      </p:sp>
      <p:sp>
        <p:nvSpPr>
          <p:cNvPr id="3" name="Content Placeholder 2"/>
          <p:cNvSpPr>
            <a:spLocks noGrp="1"/>
          </p:cNvSpPr>
          <p:nvPr>
            <p:ph idx="1"/>
          </p:nvPr>
        </p:nvSpPr>
        <p:spPr>
          <a:xfrm>
            <a:off x="325327" y="908720"/>
            <a:ext cx="8423138" cy="5112568"/>
          </a:xfrm>
        </p:spPr>
        <p:txBody>
          <a:bodyPr>
            <a:normAutofit fontScale="85000" lnSpcReduction="10000"/>
          </a:bodyPr>
          <a:lstStyle/>
          <a:p>
            <a:pPr>
              <a:buClr>
                <a:srgbClr val="FF0000"/>
              </a:buClr>
            </a:pPr>
            <a:r>
              <a:rPr lang="en-GB" sz="2000" b="1" dirty="0">
                <a:solidFill>
                  <a:srgbClr val="FF0000"/>
                </a:solidFill>
                <a:latin typeface="Calibri" panose="020F0502020204030204" pitchFamily="34" charset="0"/>
              </a:rPr>
              <a:t>What is Home-School Learning? </a:t>
            </a:r>
            <a:r>
              <a:rPr lang="en-GB" sz="2000" i="1" dirty="0">
                <a:latin typeface="Calibri" panose="020F0502020204030204" pitchFamily="34" charset="0"/>
              </a:rPr>
              <a:t>Home-School Learning is anything that children do outside of the normal school day that contributes to their learning in school. This encompasses a whole variety of activities instigated by teachers and parents/carers to support a child's learning</a:t>
            </a:r>
            <a:r>
              <a:rPr lang="en-GB" sz="2000" i="1" dirty="0" smtClean="0">
                <a:latin typeface="Calibri" panose="020F0502020204030204" pitchFamily="34" charset="0"/>
              </a:rPr>
              <a:t>.</a:t>
            </a:r>
          </a:p>
          <a:p>
            <a:pPr>
              <a:buClr>
                <a:srgbClr val="FF0000"/>
              </a:buClr>
            </a:pPr>
            <a:endParaRPr lang="en-GB" sz="2000" dirty="0">
              <a:latin typeface="Calibri" panose="020F0502020204030204" pitchFamily="34" charset="0"/>
            </a:endParaRPr>
          </a:p>
          <a:p>
            <a:pPr>
              <a:buClr>
                <a:srgbClr val="FF0000"/>
              </a:buClr>
            </a:pPr>
            <a:r>
              <a:rPr lang="en-GB" sz="2000" b="1" u="sng" dirty="0" smtClean="0">
                <a:solidFill>
                  <a:srgbClr val="FF0000"/>
                </a:solidFill>
                <a:latin typeface="Calibri" panose="020F0502020204030204" pitchFamily="34" charset="0"/>
              </a:rPr>
              <a:t>Daily Home – School Learning: </a:t>
            </a:r>
          </a:p>
          <a:p>
            <a:pPr>
              <a:buClr>
                <a:srgbClr val="FF0000"/>
              </a:buClr>
            </a:pPr>
            <a:r>
              <a:rPr lang="en-GB" sz="2000" b="1" dirty="0" smtClean="0">
                <a:solidFill>
                  <a:srgbClr val="FF0000"/>
                </a:solidFill>
                <a:latin typeface="Calibri" panose="020F0502020204030204" pitchFamily="34" charset="0"/>
              </a:rPr>
              <a:t>Reading </a:t>
            </a:r>
            <a:r>
              <a:rPr lang="en-GB" sz="2000" b="1" dirty="0">
                <a:solidFill>
                  <a:srgbClr val="FF0000"/>
                </a:solidFill>
                <a:latin typeface="Calibri" panose="020F0502020204030204" pitchFamily="34" charset="0"/>
              </a:rPr>
              <a:t>to and with children </a:t>
            </a:r>
            <a:r>
              <a:rPr lang="en-GB" sz="2000" dirty="0">
                <a:latin typeface="Calibri" panose="020F0502020204030204" pitchFamily="34" charset="0"/>
              </a:rPr>
              <a:t>– school reading books, library books, magazines. We love to see children reading every day. Try to talk to children about their reading and their understanding of the texts. However, this should not impact upon reading for enjoyment. </a:t>
            </a:r>
            <a:endParaRPr lang="en-GB" sz="2000" dirty="0" smtClean="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r>
              <a:rPr lang="en-GB" sz="2000" dirty="0">
                <a:latin typeface="Calibri" panose="020F0502020204030204" pitchFamily="34" charset="0"/>
              </a:rPr>
              <a:t>The expectation is that children read as often as possible, ideally every day, and that they record what they have read in their Home School Diaries. </a:t>
            </a:r>
            <a:r>
              <a:rPr lang="en-GB" sz="2000" dirty="0" smtClean="0">
                <a:latin typeface="Calibri" panose="020F0502020204030204" pitchFamily="34" charset="0"/>
              </a:rPr>
              <a:t>When children complete a book and their diary is signed to say so, they can change it.</a:t>
            </a:r>
          </a:p>
          <a:p>
            <a:pPr>
              <a:buClr>
                <a:srgbClr val="FF0000"/>
              </a:buClr>
            </a:pPr>
            <a:endParaRPr lang="en-GB" sz="2000" dirty="0">
              <a:latin typeface="Calibri" panose="020F0502020204030204" pitchFamily="34" charset="0"/>
            </a:endParaRPr>
          </a:p>
          <a:p>
            <a:pPr>
              <a:buClr>
                <a:srgbClr val="FF0000"/>
              </a:buClr>
            </a:pPr>
            <a:r>
              <a:rPr lang="en-GB" sz="2000" dirty="0" smtClean="0">
                <a:latin typeface="Calibri" panose="020F0502020204030204" pitchFamily="34" charset="0"/>
              </a:rPr>
              <a:t>Children need to make sure they have a reading book with them everyday at school. </a:t>
            </a:r>
          </a:p>
          <a:p>
            <a:pPr>
              <a:buClr>
                <a:srgbClr val="FF0000"/>
              </a:buClr>
            </a:pPr>
            <a:endParaRPr lang="en-GB" sz="2000" dirty="0" smtClean="0">
              <a:latin typeface="Calibri" panose="020F0502020204030204" pitchFamily="34" charset="0"/>
            </a:endParaRPr>
          </a:p>
          <a:p>
            <a:pPr>
              <a:buClr>
                <a:srgbClr val="FF0000"/>
              </a:buClr>
            </a:pPr>
            <a:r>
              <a:rPr lang="en-GB" sz="2000" dirty="0" smtClean="0">
                <a:latin typeface="Calibri" panose="020F0502020204030204" pitchFamily="34" charset="0"/>
              </a:rPr>
              <a:t>We will share which times tables and spelling patterns the children are learning in class. Although there will be no formal testing of these, it is always helpful for children to practice these at home. </a:t>
            </a:r>
          </a:p>
          <a:p>
            <a:pPr>
              <a:buClr>
                <a:srgbClr val="FF0000"/>
              </a:buClr>
            </a:pPr>
            <a:endParaRPr lang="en-GB" sz="2000" dirty="0" smtClean="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endParaRPr lang="en-GB" sz="2000" dirty="0">
              <a:latin typeface="Calibri" panose="020F0502020204030204" pitchFamily="34" charset="0"/>
            </a:endParaRPr>
          </a:p>
          <a:p>
            <a:pPr>
              <a:buClr>
                <a:srgbClr val="FF0000"/>
              </a:buClr>
            </a:pPr>
            <a:endParaRPr lang="en-GB" sz="2000" dirty="0" smtClean="0">
              <a:latin typeface="Calibri" panose="020F0502020204030204" pitchFamily="34" charset="0"/>
            </a:endParaRPr>
          </a:p>
          <a:p>
            <a:pPr>
              <a:buClr>
                <a:srgbClr val="FF0000"/>
              </a:buClr>
            </a:pPr>
            <a:endParaRPr lang="en-GB" sz="2000" dirty="0">
              <a:latin typeface="Calibri" panose="020F0502020204030204" pitchFamily="34" charset="0"/>
            </a:endParaRPr>
          </a:p>
          <a:p>
            <a:endParaRPr lang="en-GB" sz="2000" dirty="0" smtClean="0">
              <a:latin typeface="Calibri" panose="020F0502020204030204" pitchFamily="34" charset="0"/>
            </a:endParaRPr>
          </a:p>
          <a:p>
            <a:endParaRPr lang="en-GB" sz="2000" dirty="0">
              <a:latin typeface="Calibri" panose="020F0502020204030204" pitchFamily="34" charset="0"/>
            </a:endParaRPr>
          </a:p>
          <a:p>
            <a:endParaRPr lang="en-GB" sz="2000" dirty="0" smtClean="0">
              <a:latin typeface="Calibri" panose="020F0502020204030204" pitchFamily="34" charset="0"/>
            </a:endParaRPr>
          </a:p>
          <a:p>
            <a:endParaRPr lang="en-GB" sz="2000" dirty="0">
              <a:latin typeface="Calibri" panose="020F0502020204030204" pitchFamily="34" charset="0"/>
            </a:endParaRPr>
          </a:p>
        </p:txBody>
      </p:sp>
    </p:spTree>
    <p:extLst>
      <p:ext uri="{BB962C8B-B14F-4D97-AF65-F5344CB8AC3E}">
        <p14:creationId xmlns:p14="http://schemas.microsoft.com/office/powerpoint/2010/main" val="40311513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008" y="692696"/>
            <a:ext cx="8183880" cy="661824"/>
          </a:xfrm>
        </p:spPr>
        <p:txBody>
          <a:bodyPr/>
          <a:lstStyle/>
          <a:p>
            <a:r>
              <a:rPr lang="en-GB" dirty="0" smtClean="0">
                <a:solidFill>
                  <a:srgbClr val="FF0000"/>
                </a:solidFill>
              </a:rPr>
              <a:t>Home-School Learning </a:t>
            </a:r>
            <a:endParaRPr lang="en-GB" dirty="0">
              <a:solidFill>
                <a:srgbClr val="FF0000"/>
              </a:solidFill>
            </a:endParaRPr>
          </a:p>
        </p:txBody>
      </p:sp>
      <p:sp>
        <p:nvSpPr>
          <p:cNvPr id="3" name="Rectangle 2"/>
          <p:cNvSpPr/>
          <p:nvPr/>
        </p:nvSpPr>
        <p:spPr>
          <a:xfrm>
            <a:off x="353616" y="1124743"/>
            <a:ext cx="8352928" cy="2800767"/>
          </a:xfrm>
          <a:prstGeom prst="rect">
            <a:avLst/>
          </a:prstGeom>
        </p:spPr>
        <p:txBody>
          <a:bodyPr wrap="square">
            <a:spAutoFit/>
          </a:bodyPr>
          <a:lstStyle/>
          <a:p>
            <a:endParaRPr lang="en-GB" sz="1600" dirty="0"/>
          </a:p>
          <a:p>
            <a:r>
              <a:rPr lang="en-GB" sz="1600" b="1" dirty="0">
                <a:solidFill>
                  <a:srgbClr val="FF0000"/>
                </a:solidFill>
              </a:rPr>
              <a:t>Thematic parent/child projects based upon in-class learning</a:t>
            </a:r>
            <a:r>
              <a:rPr lang="en-GB" sz="1600" b="1" dirty="0"/>
              <a:t> </a:t>
            </a:r>
            <a:r>
              <a:rPr lang="en-GB" sz="1600" dirty="0"/>
              <a:t>– this may include research, shared activities, craft or other projects that teachers think will support and extend learning and encourage conversations at home. </a:t>
            </a:r>
          </a:p>
          <a:p>
            <a:endParaRPr lang="en-GB" sz="1600" dirty="0"/>
          </a:p>
          <a:p>
            <a:r>
              <a:rPr lang="en-GB" sz="1600" b="1" dirty="0" smtClean="0">
                <a:solidFill>
                  <a:srgbClr val="FF0000"/>
                </a:solidFill>
              </a:rPr>
              <a:t>Project</a:t>
            </a:r>
            <a:endParaRPr lang="en-GB" sz="1600" b="1" dirty="0">
              <a:solidFill>
                <a:srgbClr val="FF0000"/>
              </a:solidFill>
            </a:endParaRPr>
          </a:p>
          <a:p>
            <a:r>
              <a:rPr lang="en-GB" sz="1600" dirty="0" smtClean="0"/>
              <a:t>Each term we the children will be asked to complete a project based on our topic. This is to encourage the children to explore the topic further, especially in an area they are most interested in. It may take a variety of forms and is meant to be lots of fun and something to share with the family. Where possible, we will then share these with their peers.</a:t>
            </a:r>
            <a:endParaRPr lang="en-GB" sz="1600" dirty="0"/>
          </a:p>
        </p:txBody>
      </p:sp>
    </p:spTree>
    <p:extLst>
      <p:ext uri="{BB962C8B-B14F-4D97-AF65-F5344CB8AC3E}">
        <p14:creationId xmlns:p14="http://schemas.microsoft.com/office/powerpoint/2010/main" val="26669930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355" y="1535068"/>
            <a:ext cx="8183880" cy="1051560"/>
          </a:xfrm>
        </p:spPr>
        <p:txBody>
          <a:bodyPr>
            <a:normAutofit fontScale="90000"/>
          </a:bodyPr>
          <a:lstStyle/>
          <a:p>
            <a:r>
              <a:rPr lang="en-GB" dirty="0" smtClean="0">
                <a:solidFill>
                  <a:srgbClr val="FF0000"/>
                </a:solidFill>
                <a:effectLst/>
              </a:rPr>
              <a:t>Relationships Education and Health Education</a:t>
            </a:r>
            <a:r>
              <a:rPr lang="en-GB" dirty="0">
                <a:solidFill>
                  <a:srgbClr val="FF0000"/>
                </a:solidFill>
                <a:effectLst/>
              </a:rPr>
              <a:t/>
            </a:r>
            <a:br>
              <a:rPr lang="en-GB" dirty="0">
                <a:solidFill>
                  <a:srgbClr val="FF0000"/>
                </a:solidFill>
                <a:effectLst/>
              </a:rPr>
            </a:br>
            <a:r>
              <a:rPr lang="en-GB" dirty="0" smtClean="0">
                <a:solidFill>
                  <a:srgbClr val="FF0000"/>
                </a:solidFill>
                <a:effectLst/>
              </a:rPr>
              <a:t/>
            </a:r>
            <a:br>
              <a:rPr lang="en-GB" dirty="0" smtClean="0">
                <a:solidFill>
                  <a:srgbClr val="FF0000"/>
                </a:solidFill>
                <a:effectLst/>
              </a:rPr>
            </a:br>
            <a:endParaRPr lang="en-GB" dirty="0">
              <a:solidFill>
                <a:srgbClr val="FF0000"/>
              </a:solidFill>
            </a:endParaRPr>
          </a:p>
        </p:txBody>
      </p:sp>
      <p:sp>
        <p:nvSpPr>
          <p:cNvPr id="5" name="Rectangle 4"/>
          <p:cNvSpPr/>
          <p:nvPr/>
        </p:nvSpPr>
        <p:spPr>
          <a:xfrm>
            <a:off x="514935" y="2060848"/>
            <a:ext cx="8064896" cy="4093428"/>
          </a:xfrm>
          <a:prstGeom prst="rect">
            <a:avLst/>
          </a:prstGeom>
        </p:spPr>
        <p:txBody>
          <a:bodyPr wrap="square">
            <a:spAutoFit/>
          </a:bodyPr>
          <a:lstStyle/>
          <a:p>
            <a:r>
              <a:rPr lang="en-GB" sz="2000" dirty="0" smtClean="0">
                <a:latin typeface="Calibri" panose="020F0502020204030204" pitchFamily="34" charset="0"/>
              </a:rPr>
              <a:t>As of September 2020 a new Relationships Education  curriculum has been introduced by the Government which we will be developing this year. This will include learning about families, caring friendships, respectful relationships, online relationships and staying safe. These topics will be covered in a number of subjects including computing and science. More details will be sent home through the year as we develop our approach to this area of the curriculum.      </a:t>
            </a:r>
          </a:p>
          <a:p>
            <a:endParaRPr lang="en-GB" sz="2000" dirty="0">
              <a:latin typeface="Calibri" panose="020F0502020204030204" pitchFamily="34" charset="0"/>
            </a:endParaRPr>
          </a:p>
          <a:p>
            <a:r>
              <a:rPr lang="en-GB" sz="2000" dirty="0" smtClean="0">
                <a:latin typeface="Calibri" panose="020F0502020204030204" pitchFamily="34" charset="0"/>
              </a:rPr>
              <a:t> </a:t>
            </a:r>
          </a:p>
          <a:p>
            <a:endParaRPr lang="en-GB" sz="2000" dirty="0">
              <a:latin typeface="Calibri" panose="020F0502020204030204" pitchFamily="34" charset="0"/>
            </a:endParaRPr>
          </a:p>
          <a:p>
            <a:endParaRPr lang="en-GB" sz="2000" dirty="0" smtClean="0">
              <a:latin typeface="Calibri" panose="020F0502020204030204" pitchFamily="34" charset="0"/>
            </a:endParaRPr>
          </a:p>
          <a:p>
            <a:endParaRPr lang="en-GB" sz="2000" dirty="0">
              <a:latin typeface="Calibri" panose="020F0502020204030204" pitchFamily="34" charset="0"/>
            </a:endParaRPr>
          </a:p>
          <a:p>
            <a:r>
              <a:rPr lang="en-GB" sz="2000" dirty="0" smtClean="0">
                <a:latin typeface="Calibri" panose="020F0502020204030204" pitchFamily="34" charset="0"/>
              </a:rPr>
              <a:t>   </a:t>
            </a:r>
            <a:endParaRPr lang="en-GB" sz="2000" dirty="0">
              <a:latin typeface="Calibri" panose="020F0502020204030204" pitchFamily="34" charset="0"/>
            </a:endParaRPr>
          </a:p>
        </p:txBody>
      </p:sp>
    </p:spTree>
    <p:extLst>
      <p:ext uri="{BB962C8B-B14F-4D97-AF65-F5344CB8AC3E}">
        <p14:creationId xmlns:p14="http://schemas.microsoft.com/office/powerpoint/2010/main" val="14943952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83880" cy="1051560"/>
          </a:xfrm>
        </p:spPr>
        <p:txBody>
          <a:bodyPr/>
          <a:lstStyle/>
          <a:p>
            <a:r>
              <a:rPr lang="en-GB" dirty="0" smtClean="0">
                <a:solidFill>
                  <a:srgbClr val="FF0000"/>
                </a:solidFill>
              </a:rPr>
              <a:t>P.E.</a:t>
            </a:r>
            <a:endParaRPr lang="en-GB" dirty="0">
              <a:solidFill>
                <a:srgbClr val="FF0000"/>
              </a:solidFill>
            </a:endParaRPr>
          </a:p>
        </p:txBody>
      </p:sp>
      <p:sp>
        <p:nvSpPr>
          <p:cNvPr id="3" name="Content Placeholder 2"/>
          <p:cNvSpPr>
            <a:spLocks noGrp="1"/>
          </p:cNvSpPr>
          <p:nvPr>
            <p:ph idx="1"/>
          </p:nvPr>
        </p:nvSpPr>
        <p:spPr>
          <a:xfrm>
            <a:off x="467544" y="1052736"/>
            <a:ext cx="8183880" cy="5040560"/>
          </a:xfrm>
        </p:spPr>
        <p:txBody>
          <a:bodyPr>
            <a:normAutofit/>
          </a:bodyPr>
          <a:lstStyle/>
          <a:p>
            <a:pPr>
              <a:buClr>
                <a:srgbClr val="FF0000"/>
              </a:buClr>
              <a:buFont typeface="Arial" panose="020B0604020202020204" pitchFamily="34" charset="0"/>
              <a:buChar char="•"/>
            </a:pPr>
            <a:r>
              <a:rPr lang="en-GB" sz="2200" dirty="0" smtClean="0">
                <a:latin typeface="Calibri" panose="020F0502020204030204" pitchFamily="34" charset="0"/>
              </a:rPr>
              <a:t>P.E. kit </a:t>
            </a:r>
            <a:r>
              <a:rPr lang="en-GB" sz="2200" dirty="0">
                <a:latin typeface="Calibri" panose="020F0502020204030204" pitchFamily="34" charset="0"/>
              </a:rPr>
              <a:t>should be in school every day and can then go home </a:t>
            </a:r>
            <a:r>
              <a:rPr lang="en-GB" sz="2200" dirty="0" smtClean="0">
                <a:latin typeface="Calibri" panose="020F0502020204030204" pitchFamily="34" charset="0"/>
              </a:rPr>
              <a:t>to be washed </a:t>
            </a:r>
            <a:r>
              <a:rPr lang="en-GB" sz="2200" dirty="0">
                <a:latin typeface="Calibri" panose="020F0502020204030204" pitchFamily="34" charset="0"/>
              </a:rPr>
              <a:t>at the end of the week. </a:t>
            </a:r>
            <a:endParaRPr lang="en-GB" sz="2200" dirty="0" smtClean="0">
              <a:latin typeface="Calibri" panose="020F0502020204030204" pitchFamily="34" charset="0"/>
            </a:endParaRPr>
          </a:p>
          <a:p>
            <a:pPr>
              <a:buClr>
                <a:srgbClr val="FF0000"/>
              </a:buClr>
              <a:buFont typeface="Arial" panose="020B0604020202020204" pitchFamily="34" charset="0"/>
              <a:buChar char="•"/>
            </a:pPr>
            <a:r>
              <a:rPr lang="en-GB" sz="2200" dirty="0" smtClean="0">
                <a:latin typeface="Calibri" panose="020F0502020204030204" pitchFamily="34" charset="0"/>
              </a:rPr>
              <a:t>If a P.E. </a:t>
            </a:r>
            <a:r>
              <a:rPr lang="en-GB" sz="2200" dirty="0">
                <a:latin typeface="Calibri" panose="020F0502020204030204" pitchFamily="34" charset="0"/>
              </a:rPr>
              <a:t>kit </a:t>
            </a:r>
            <a:r>
              <a:rPr lang="en-GB" sz="2200" dirty="0" smtClean="0">
                <a:latin typeface="Calibri" panose="020F0502020204030204" pitchFamily="34" charset="0"/>
              </a:rPr>
              <a:t>is forgotten repeatedly then reminder messages will be </a:t>
            </a:r>
            <a:r>
              <a:rPr lang="en-GB" sz="2200" dirty="0">
                <a:latin typeface="Calibri" panose="020F0502020204030204" pitchFamily="34" charset="0"/>
              </a:rPr>
              <a:t>sent </a:t>
            </a:r>
            <a:r>
              <a:rPr lang="en-GB" sz="2200" dirty="0" smtClean="0">
                <a:latin typeface="Calibri" panose="020F0502020204030204" pitchFamily="34" charset="0"/>
              </a:rPr>
              <a:t>on Dojo.</a:t>
            </a:r>
          </a:p>
          <a:p>
            <a:pPr>
              <a:buClr>
                <a:srgbClr val="FF0000"/>
              </a:buClr>
              <a:buFont typeface="Arial" panose="020B0604020202020204" pitchFamily="34" charset="0"/>
              <a:buChar char="•"/>
            </a:pPr>
            <a:r>
              <a:rPr lang="en-GB" sz="2200" dirty="0" smtClean="0">
                <a:latin typeface="Calibri" panose="020F0502020204030204" pitchFamily="34" charset="0"/>
              </a:rPr>
              <a:t>We </a:t>
            </a:r>
            <a:r>
              <a:rPr lang="en-GB" sz="2200" dirty="0">
                <a:latin typeface="Calibri" panose="020F0502020204030204" pitchFamily="34" charset="0"/>
              </a:rPr>
              <a:t>will not be texting parents to bring in </a:t>
            </a:r>
            <a:r>
              <a:rPr lang="en-GB" sz="2200" dirty="0" smtClean="0">
                <a:latin typeface="Calibri" panose="020F0502020204030204" pitchFamily="34" charset="0"/>
              </a:rPr>
              <a:t>P.E. </a:t>
            </a:r>
            <a:r>
              <a:rPr lang="en-GB" sz="2200" dirty="0">
                <a:latin typeface="Calibri" panose="020F0502020204030204" pitchFamily="34" charset="0"/>
              </a:rPr>
              <a:t>kits if a child forgets it.  </a:t>
            </a:r>
          </a:p>
          <a:p>
            <a:pPr>
              <a:buClr>
                <a:srgbClr val="FF0000"/>
              </a:buClr>
              <a:buFont typeface="Arial" panose="020B0604020202020204" pitchFamily="34" charset="0"/>
              <a:buChar char="•"/>
            </a:pPr>
            <a:r>
              <a:rPr lang="en-GB" sz="2200" dirty="0">
                <a:latin typeface="Calibri" panose="020F0502020204030204" pitchFamily="34" charset="0"/>
              </a:rPr>
              <a:t>Reminder of kit </a:t>
            </a:r>
            <a:r>
              <a:rPr lang="en-GB" sz="2200" dirty="0" smtClean="0">
                <a:latin typeface="Calibri" panose="020F0502020204030204" pitchFamily="34" charset="0"/>
              </a:rPr>
              <a:t>requirements: </a:t>
            </a:r>
          </a:p>
          <a:p>
            <a:pPr>
              <a:buClr>
                <a:srgbClr val="FF0000"/>
              </a:buClr>
              <a:buFont typeface="Arial" panose="020B0604020202020204" pitchFamily="34" charset="0"/>
              <a:buChar char="•"/>
            </a:pPr>
            <a:r>
              <a:rPr lang="en-GB" sz="2200" dirty="0" smtClean="0">
                <a:latin typeface="Calibri" panose="020F0502020204030204" pitchFamily="34" charset="0"/>
              </a:rPr>
              <a:t>-Dark plain shorts</a:t>
            </a:r>
          </a:p>
          <a:p>
            <a:pPr>
              <a:buClr>
                <a:srgbClr val="FF0000"/>
              </a:buClr>
              <a:buFont typeface="Arial" panose="020B0604020202020204" pitchFamily="34" charset="0"/>
              <a:buChar char="•"/>
            </a:pPr>
            <a:r>
              <a:rPr lang="en-GB" sz="2200" dirty="0" smtClean="0">
                <a:latin typeface="Calibri" panose="020F0502020204030204" pitchFamily="34" charset="0"/>
              </a:rPr>
              <a:t>-Plain red T shirts (School logo preferable)</a:t>
            </a:r>
          </a:p>
          <a:p>
            <a:pPr>
              <a:buClr>
                <a:srgbClr val="FF0000"/>
              </a:buClr>
              <a:buFont typeface="Arial" panose="020B0604020202020204" pitchFamily="34" charset="0"/>
              <a:buChar char="•"/>
            </a:pPr>
            <a:r>
              <a:rPr lang="en-GB" sz="2200" dirty="0" smtClean="0">
                <a:latin typeface="Calibri" panose="020F0502020204030204" pitchFamily="34" charset="0"/>
              </a:rPr>
              <a:t>-Trainers </a:t>
            </a:r>
          </a:p>
          <a:p>
            <a:pPr>
              <a:buClr>
                <a:srgbClr val="FF0000"/>
              </a:buClr>
              <a:buFont typeface="Arial" panose="020B0604020202020204" pitchFamily="34" charset="0"/>
              <a:buChar char="•"/>
            </a:pPr>
            <a:r>
              <a:rPr lang="en-GB" sz="2200" dirty="0" smtClean="0">
                <a:latin typeface="Calibri" panose="020F0502020204030204" pitchFamily="34" charset="0"/>
              </a:rPr>
              <a:t>-Dark jogging bottoms if cold</a:t>
            </a:r>
          </a:p>
          <a:p>
            <a:pPr>
              <a:buClr>
                <a:srgbClr val="FF0000"/>
              </a:buClr>
              <a:buFont typeface="Arial" panose="020B0604020202020204" pitchFamily="34" charset="0"/>
              <a:buChar char="•"/>
            </a:pPr>
            <a:r>
              <a:rPr lang="en-GB" sz="2200" dirty="0" smtClean="0">
                <a:latin typeface="Calibri" panose="020F0502020204030204" pitchFamily="34" charset="0"/>
              </a:rPr>
              <a:t>-No t-shirts with logos or football shirts </a:t>
            </a:r>
            <a:r>
              <a:rPr lang="en-GB" sz="2200" dirty="0" err="1" smtClean="0">
                <a:latin typeface="Calibri" panose="020F0502020204030204" pitchFamily="34" charset="0"/>
              </a:rPr>
              <a:t>etc</a:t>
            </a:r>
            <a:r>
              <a:rPr lang="en-GB" sz="2200" dirty="0" smtClean="0">
                <a:latin typeface="Calibri" panose="020F0502020204030204" pitchFamily="34" charset="0"/>
              </a:rPr>
              <a:t> please.</a:t>
            </a:r>
          </a:p>
          <a:p>
            <a:pPr>
              <a:buClr>
                <a:srgbClr val="FF0000"/>
              </a:buClr>
            </a:pPr>
            <a:endParaRPr lang="en-GB" dirty="0"/>
          </a:p>
        </p:txBody>
      </p:sp>
    </p:spTree>
    <p:extLst>
      <p:ext uri="{BB962C8B-B14F-4D97-AF65-F5344CB8AC3E}">
        <p14:creationId xmlns:p14="http://schemas.microsoft.com/office/powerpoint/2010/main" val="32470450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183880" cy="1051560"/>
          </a:xfrm>
        </p:spPr>
        <p:txBody>
          <a:bodyPr/>
          <a:lstStyle/>
          <a:p>
            <a:r>
              <a:rPr lang="en-GB" dirty="0" smtClean="0">
                <a:solidFill>
                  <a:srgbClr val="FF0000"/>
                </a:solidFill>
              </a:rPr>
              <a:t>Drinks</a:t>
            </a:r>
            <a:endParaRPr lang="en-GB" dirty="0">
              <a:solidFill>
                <a:srgbClr val="FF0000"/>
              </a:solidFill>
            </a:endParaRPr>
          </a:p>
        </p:txBody>
      </p:sp>
      <p:sp>
        <p:nvSpPr>
          <p:cNvPr id="3" name="Content Placeholder 2"/>
          <p:cNvSpPr>
            <a:spLocks noGrp="1"/>
          </p:cNvSpPr>
          <p:nvPr>
            <p:ph idx="1"/>
          </p:nvPr>
        </p:nvSpPr>
        <p:spPr>
          <a:xfrm>
            <a:off x="467544" y="1052736"/>
            <a:ext cx="8183880" cy="5040560"/>
          </a:xfrm>
        </p:spPr>
        <p:txBody>
          <a:bodyPr>
            <a:normAutofit/>
          </a:bodyPr>
          <a:lstStyle/>
          <a:p>
            <a:pPr>
              <a:buClr>
                <a:srgbClr val="FF0000"/>
              </a:buClr>
            </a:pPr>
            <a:r>
              <a:rPr lang="en-GB" dirty="0"/>
              <a:t>Water bottles should be taken home each day, cleaned out and refilled ready for the next day. It is important that children have regular access to water in their own bottles throughout the </a:t>
            </a:r>
            <a:r>
              <a:rPr lang="en-GB" dirty="0" smtClean="0"/>
              <a:t>day.</a:t>
            </a:r>
            <a:endParaRPr lang="en-GB" sz="2000" dirty="0"/>
          </a:p>
        </p:txBody>
      </p:sp>
    </p:spTree>
    <p:extLst>
      <p:ext uri="{BB962C8B-B14F-4D97-AF65-F5344CB8AC3E}">
        <p14:creationId xmlns:p14="http://schemas.microsoft.com/office/powerpoint/2010/main" val="20583578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4"/>
          <p:cNvSpPr txBox="1">
            <a:spLocks noChangeArrowheads="1"/>
          </p:cNvSpPr>
          <p:nvPr/>
        </p:nvSpPr>
        <p:spPr bwMode="auto">
          <a:xfrm>
            <a:off x="33338" y="196057"/>
            <a:ext cx="9144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algn="ctr" defTabSz="457200" fontAlgn="base">
              <a:spcBef>
                <a:spcPct val="0"/>
              </a:spcBef>
              <a:spcAft>
                <a:spcPct val="0"/>
              </a:spcAft>
              <a:buFontTx/>
              <a:buNone/>
            </a:pPr>
            <a:r>
              <a:rPr lang="en-US" altLang="en-US" sz="3600" b="1" dirty="0">
                <a:solidFill>
                  <a:srgbClr val="595959"/>
                </a:solidFill>
                <a:latin typeface="Helvetica Neue" pitchFamily="-90" charset="0"/>
              </a:rPr>
              <a:t>How we’ll use ClassDojo</a:t>
            </a:r>
          </a:p>
        </p:txBody>
      </p:sp>
      <p:sp>
        <p:nvSpPr>
          <p:cNvPr id="16386" name="TextBox 2"/>
          <p:cNvSpPr txBox="1">
            <a:spLocks noChangeArrowheads="1"/>
          </p:cNvSpPr>
          <p:nvPr/>
        </p:nvSpPr>
        <p:spPr bwMode="auto">
          <a:xfrm>
            <a:off x="4518025" y="1771650"/>
            <a:ext cx="4181475" cy="2138363"/>
          </a:xfrm>
          <a:prstGeom prst="rect">
            <a:avLst/>
          </a:prstGeom>
          <a:noFill/>
          <a:ln>
            <a:noFill/>
          </a:ln>
          <a:extLst/>
        </p:spPr>
        <p:txBody>
          <a:bodyPr>
            <a:spAutoFit/>
          </a:bodyPr>
          <a:lstStyle>
            <a:lvl1pPr>
              <a:defRPr>
                <a:solidFill>
                  <a:schemeClr val="tx1"/>
                </a:solidFill>
                <a:latin typeface="Calibri" charset="0"/>
                <a:ea typeface="ＭＳ Ｐゴシック" charset="-128"/>
              </a:defRPr>
            </a:lvl1pPr>
            <a:lvl2pPr marL="742950" indent="-285750">
              <a:defRPr>
                <a:solidFill>
                  <a:schemeClr val="tx1"/>
                </a:solidFill>
                <a:latin typeface="Calibri" charset="0"/>
                <a:ea typeface="ＭＳ Ｐゴシック" charset="-128"/>
              </a:defRPr>
            </a:lvl2pPr>
            <a:lvl3pPr marL="1143000" indent="-228600">
              <a:defRPr>
                <a:solidFill>
                  <a:schemeClr val="tx1"/>
                </a:solidFill>
                <a:latin typeface="Calibri" charset="0"/>
                <a:ea typeface="ＭＳ Ｐゴシック" charset="-128"/>
              </a:defRPr>
            </a:lvl3pPr>
            <a:lvl4pPr marL="1600200" indent="-228600">
              <a:defRPr>
                <a:solidFill>
                  <a:schemeClr val="tx1"/>
                </a:solidFill>
                <a:latin typeface="Calibri" charset="0"/>
                <a:ea typeface="ＭＳ Ｐゴシック" charset="-128"/>
              </a:defRPr>
            </a:lvl4pPr>
            <a:lvl5pPr marL="2057400" indent="-228600">
              <a:defRPr>
                <a:solidFill>
                  <a:schemeClr val="tx1"/>
                </a:solidFill>
                <a:latin typeface="Calibri" charset="0"/>
                <a:ea typeface="ＭＳ Ｐゴシック" charset="-128"/>
              </a:defRPr>
            </a:lvl5pPr>
            <a:lvl6pPr marL="2514600" indent="-228600" defTabSz="457200" eaLnBrk="0" fontAlgn="base" hangingPunct="0">
              <a:spcBef>
                <a:spcPct val="0"/>
              </a:spcBef>
              <a:spcAft>
                <a:spcPct val="0"/>
              </a:spcAft>
              <a:defRPr>
                <a:solidFill>
                  <a:schemeClr val="tx1"/>
                </a:solidFill>
                <a:latin typeface="Calibri" charset="0"/>
                <a:ea typeface="ＭＳ Ｐゴシック" charset="-128"/>
              </a:defRPr>
            </a:lvl6pPr>
            <a:lvl7pPr marL="2971800" indent="-228600" defTabSz="457200" eaLnBrk="0" fontAlgn="base" hangingPunct="0">
              <a:spcBef>
                <a:spcPct val="0"/>
              </a:spcBef>
              <a:spcAft>
                <a:spcPct val="0"/>
              </a:spcAft>
              <a:defRPr>
                <a:solidFill>
                  <a:schemeClr val="tx1"/>
                </a:solidFill>
                <a:latin typeface="Calibri" charset="0"/>
                <a:ea typeface="ＭＳ Ｐゴシック" charset="-128"/>
              </a:defRPr>
            </a:lvl7pPr>
            <a:lvl8pPr marL="3429000" indent="-228600" defTabSz="457200" eaLnBrk="0" fontAlgn="base" hangingPunct="0">
              <a:spcBef>
                <a:spcPct val="0"/>
              </a:spcBef>
              <a:spcAft>
                <a:spcPct val="0"/>
              </a:spcAft>
              <a:defRPr>
                <a:solidFill>
                  <a:schemeClr val="tx1"/>
                </a:solidFill>
                <a:latin typeface="Calibri" charset="0"/>
                <a:ea typeface="ＭＳ Ｐゴシック" charset="-128"/>
              </a:defRPr>
            </a:lvl8pPr>
            <a:lvl9pPr marL="3886200" indent="-228600" defTabSz="457200" eaLnBrk="0" fontAlgn="base" hangingPunct="0">
              <a:spcBef>
                <a:spcPct val="0"/>
              </a:spcBef>
              <a:spcAft>
                <a:spcPct val="0"/>
              </a:spcAft>
              <a:defRPr>
                <a:solidFill>
                  <a:schemeClr val="tx1"/>
                </a:solidFill>
                <a:latin typeface="Calibri" charset="0"/>
                <a:ea typeface="ＭＳ Ｐゴシック" charset="-128"/>
              </a:defRPr>
            </a:lvl9pPr>
          </a:lstStyle>
          <a:p>
            <a:pPr defTabSz="457200" fontAlgn="base">
              <a:spcBef>
                <a:spcPct val="0"/>
              </a:spcBef>
              <a:spcAft>
                <a:spcPct val="0"/>
              </a:spcAft>
              <a:defRPr/>
            </a:pPr>
            <a:r>
              <a:rPr lang="en-US" altLang="x-none" sz="1900" b="1" dirty="0" smtClean="0">
                <a:solidFill>
                  <a:srgbClr val="595959"/>
                </a:solidFill>
                <a:latin typeface="Helvetica Neue" charset="0"/>
                <a:ea typeface="Helvetica Neue" charset="0"/>
                <a:cs typeface="Helvetica Neue" charset="0"/>
              </a:rPr>
              <a:t>As a teacher</a:t>
            </a:r>
            <a:r>
              <a:rPr lang="en-US" altLang="x-none" sz="1900" dirty="0" smtClean="0">
                <a:solidFill>
                  <a:srgbClr val="595959"/>
                </a:solidFill>
                <a:latin typeface="Helvetica Neue" charset="0"/>
                <a:ea typeface="Helvetica Neue" charset="0"/>
                <a:cs typeface="Helvetica Neue" charset="0"/>
              </a:rPr>
              <a:t>, I will:</a:t>
            </a:r>
          </a:p>
          <a:p>
            <a:pPr marL="342900" indent="-342900" defTabSz="457200" fontAlgn="base">
              <a:spcBef>
                <a:spcPct val="0"/>
              </a:spcBef>
              <a:spcAft>
                <a:spcPct val="0"/>
              </a:spcAft>
              <a:buFont typeface="Arial" charset="0"/>
              <a:buChar char="•"/>
              <a:defRPr/>
            </a:pPr>
            <a:r>
              <a:rPr lang="en-US" altLang="x-none" sz="1900" dirty="0" smtClean="0">
                <a:solidFill>
                  <a:srgbClr val="595959"/>
                </a:solidFill>
                <a:latin typeface="Helvetica Neue" charset="0"/>
                <a:ea typeface="Helvetica Neue" charset="0"/>
                <a:cs typeface="Helvetica Neue" charset="0"/>
              </a:rPr>
              <a:t>Post announcements and updates regularly on Class Story</a:t>
            </a:r>
          </a:p>
          <a:p>
            <a:pPr marL="342900" indent="-342900" defTabSz="457200" fontAlgn="base">
              <a:spcBef>
                <a:spcPct val="0"/>
              </a:spcBef>
              <a:spcAft>
                <a:spcPct val="0"/>
              </a:spcAft>
              <a:buFont typeface="Arial" charset="0"/>
              <a:buChar char="•"/>
              <a:defRPr/>
            </a:pPr>
            <a:r>
              <a:rPr lang="en-US" altLang="x-none" sz="1900" dirty="0" smtClean="0">
                <a:solidFill>
                  <a:srgbClr val="595959"/>
                </a:solidFill>
                <a:latin typeface="Helvetica Neue" charset="0"/>
                <a:ea typeface="Helvetica Neue" charset="0"/>
                <a:cs typeface="Helvetica Neue" charset="0"/>
              </a:rPr>
              <a:t>Share photos and videos of our classroom activities</a:t>
            </a:r>
          </a:p>
          <a:p>
            <a:pPr marL="342900" indent="-342900" defTabSz="457200" fontAlgn="base">
              <a:spcBef>
                <a:spcPct val="0"/>
              </a:spcBef>
              <a:spcAft>
                <a:spcPct val="0"/>
              </a:spcAft>
              <a:buFont typeface="Arial" charset="0"/>
              <a:buChar char="•"/>
              <a:defRPr/>
            </a:pPr>
            <a:r>
              <a:rPr lang="en-US" altLang="x-none" sz="1900" dirty="0" smtClean="0">
                <a:solidFill>
                  <a:srgbClr val="595959"/>
                </a:solidFill>
                <a:latin typeface="Helvetica Neue" charset="0"/>
                <a:ea typeface="Helvetica Neue" charset="0"/>
                <a:cs typeface="Helvetica Neue" charset="0"/>
              </a:rPr>
              <a:t>Send private messages to keep you in the loop!</a:t>
            </a:r>
          </a:p>
        </p:txBody>
      </p:sp>
      <p:pic>
        <p:nvPicPr>
          <p:cNvPr id="410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7213" y="1907678"/>
            <a:ext cx="2557462"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61650">
            <a:off x="2447925" y="1624013"/>
            <a:ext cx="1919288" cy="200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92017">
            <a:off x="228599" y="642283"/>
            <a:ext cx="2554288" cy="118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04933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4"/>
          <p:cNvSpPr txBox="1">
            <a:spLocks noChangeArrowheads="1"/>
          </p:cNvSpPr>
          <p:nvPr/>
        </p:nvSpPr>
        <p:spPr bwMode="auto">
          <a:xfrm>
            <a:off x="876300" y="447675"/>
            <a:ext cx="7262813" cy="646113"/>
          </a:xfrm>
          <a:prstGeom prst="rect">
            <a:avLst/>
          </a:prstGeom>
          <a:noFill/>
          <a:ln>
            <a:noFill/>
          </a:ln>
          <a:extLst/>
        </p:spPr>
        <p:txBody>
          <a:bodyPr>
            <a:spAutoFit/>
          </a:bodyPr>
          <a:lstStyle>
            <a:lvl1pPr eaLnBrk="0" hangingPunct="0">
              <a:defRPr sz="2400">
                <a:solidFill>
                  <a:schemeClr val="tx1"/>
                </a:solidFill>
                <a:latin typeface="Calibri" charset="0"/>
                <a:ea typeface="ＭＳ Ｐゴシック" charset="-128"/>
              </a:defRPr>
            </a:lvl1pPr>
            <a:lvl2pPr marL="742950" indent="-285750" eaLnBrk="0" hangingPunct="0">
              <a:defRPr sz="2400">
                <a:solidFill>
                  <a:schemeClr val="tx1"/>
                </a:solidFill>
                <a:latin typeface="Calibri" charset="0"/>
                <a:ea typeface="ＭＳ Ｐゴシック" charset="-128"/>
              </a:defRPr>
            </a:lvl2pPr>
            <a:lvl3pPr marL="1143000" indent="-228600" eaLnBrk="0" hangingPunct="0">
              <a:defRPr sz="2400">
                <a:solidFill>
                  <a:schemeClr val="tx1"/>
                </a:solidFill>
                <a:latin typeface="Calibri" charset="0"/>
                <a:ea typeface="ＭＳ Ｐゴシック" charset="-128"/>
              </a:defRPr>
            </a:lvl3pPr>
            <a:lvl4pPr marL="1600200" indent="-228600" eaLnBrk="0" hangingPunct="0">
              <a:defRPr sz="2400">
                <a:solidFill>
                  <a:schemeClr val="tx1"/>
                </a:solidFill>
                <a:latin typeface="Calibri" charset="0"/>
                <a:ea typeface="ＭＳ Ｐゴシック" charset="-128"/>
              </a:defRPr>
            </a:lvl4pPr>
            <a:lvl5pPr marL="2057400" indent="-228600" eaLnBrk="0" hangingPunct="0">
              <a:defRPr sz="2400">
                <a:solidFill>
                  <a:schemeClr val="tx1"/>
                </a:solidFill>
                <a:latin typeface="Calibri" charset="0"/>
                <a:ea typeface="ＭＳ Ｐゴシック" charset="-128"/>
              </a:defRPr>
            </a:lvl5pPr>
            <a:lvl6pPr marL="2514600" indent="-228600" defTabSz="457200" eaLnBrk="0" fontAlgn="base" hangingPunct="0">
              <a:spcBef>
                <a:spcPct val="0"/>
              </a:spcBef>
              <a:spcAft>
                <a:spcPct val="0"/>
              </a:spcAft>
              <a:defRPr sz="2400">
                <a:solidFill>
                  <a:schemeClr val="tx1"/>
                </a:solidFill>
                <a:latin typeface="Calibri" charset="0"/>
                <a:ea typeface="ＭＳ Ｐゴシック" charset="-128"/>
              </a:defRPr>
            </a:lvl6pPr>
            <a:lvl7pPr marL="2971800" indent="-228600" defTabSz="457200" eaLnBrk="0" fontAlgn="base" hangingPunct="0">
              <a:spcBef>
                <a:spcPct val="0"/>
              </a:spcBef>
              <a:spcAft>
                <a:spcPct val="0"/>
              </a:spcAft>
              <a:defRPr sz="2400">
                <a:solidFill>
                  <a:schemeClr val="tx1"/>
                </a:solidFill>
                <a:latin typeface="Calibri" charset="0"/>
                <a:ea typeface="ＭＳ Ｐゴシック" charset="-128"/>
              </a:defRPr>
            </a:lvl7pPr>
            <a:lvl8pPr marL="3429000" indent="-228600" defTabSz="457200" eaLnBrk="0" fontAlgn="base" hangingPunct="0">
              <a:spcBef>
                <a:spcPct val="0"/>
              </a:spcBef>
              <a:spcAft>
                <a:spcPct val="0"/>
              </a:spcAft>
              <a:defRPr sz="2400">
                <a:solidFill>
                  <a:schemeClr val="tx1"/>
                </a:solidFill>
                <a:latin typeface="Calibri" charset="0"/>
                <a:ea typeface="ＭＳ Ｐゴシック" charset="-128"/>
              </a:defRPr>
            </a:lvl8pPr>
            <a:lvl9pPr marL="3886200" indent="-228600" defTabSz="457200" eaLnBrk="0" fontAlgn="base" hangingPunct="0">
              <a:spcBef>
                <a:spcPct val="0"/>
              </a:spcBef>
              <a:spcAft>
                <a:spcPct val="0"/>
              </a:spcAft>
              <a:defRPr sz="2400">
                <a:solidFill>
                  <a:schemeClr val="tx1"/>
                </a:solidFill>
                <a:latin typeface="Calibri" charset="0"/>
                <a:ea typeface="ＭＳ Ｐゴシック" charset="-128"/>
              </a:defRPr>
            </a:lvl9pPr>
          </a:lstStyle>
          <a:p>
            <a:pPr algn="ctr" defTabSz="457200" eaLnBrk="1" fontAlgn="base" hangingPunct="1">
              <a:spcBef>
                <a:spcPct val="0"/>
              </a:spcBef>
              <a:spcAft>
                <a:spcPct val="0"/>
              </a:spcAft>
              <a:defRPr/>
            </a:pPr>
            <a:r>
              <a:rPr lang="en-US" altLang="en-US" sz="3600" b="1" dirty="0" smtClean="0">
                <a:solidFill>
                  <a:prstClr val="black">
                    <a:lumMod val="65000"/>
                    <a:lumOff val="35000"/>
                  </a:prstClr>
                </a:solidFill>
                <a:latin typeface="Helvetica Neue" charset="0"/>
                <a:ea typeface="Helvetica Neue" charset="0"/>
                <a:cs typeface="Helvetica Neue" charset="0"/>
              </a:rPr>
              <a:t>What do parents see?</a:t>
            </a:r>
          </a:p>
        </p:txBody>
      </p:sp>
      <p:sp>
        <p:nvSpPr>
          <p:cNvPr id="5123" name="TextBox 8"/>
          <p:cNvSpPr txBox="1">
            <a:spLocks noChangeArrowheads="1"/>
          </p:cNvSpPr>
          <p:nvPr/>
        </p:nvSpPr>
        <p:spPr bwMode="auto">
          <a:xfrm>
            <a:off x="4662488" y="1774825"/>
            <a:ext cx="41513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buFontTx/>
              <a:buNone/>
            </a:pPr>
            <a:r>
              <a:rPr lang="en-US" altLang="en-US" sz="2200" b="1" dirty="0">
                <a:solidFill>
                  <a:srgbClr val="595959"/>
                </a:solidFill>
                <a:latin typeface="Helvetica Neue" pitchFamily="-90" charset="0"/>
              </a:rPr>
              <a:t>You’ll see the Story of our classroom:</a:t>
            </a:r>
            <a:endParaRPr lang="en-US" altLang="en-US" sz="2000" dirty="0">
              <a:solidFill>
                <a:srgbClr val="595959"/>
              </a:solidFill>
              <a:latin typeface="Proxima Nova Regular" pitchFamily="-90" charset="0"/>
            </a:endParaRPr>
          </a:p>
        </p:txBody>
      </p:sp>
      <p:pic>
        <p:nvPicPr>
          <p:cNvPr id="5124" name="Picture 4" descr="Student List Copy 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394317">
            <a:off x="2073275" y="1685925"/>
            <a:ext cx="2046288"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16" descr="Student List Copy 2.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78199">
            <a:off x="960438" y="1558925"/>
            <a:ext cx="2044700" cy="415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Box 2"/>
          <p:cNvSpPr txBox="1">
            <a:spLocks noChangeArrowheads="1"/>
          </p:cNvSpPr>
          <p:nvPr/>
        </p:nvSpPr>
        <p:spPr bwMode="auto">
          <a:xfrm>
            <a:off x="4662488" y="2767013"/>
            <a:ext cx="4181475" cy="1554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MS PGothic" pitchFamily="34" charset="-128"/>
              </a:defRPr>
            </a:lvl1pPr>
            <a:lvl2pPr marL="742950" indent="-285750">
              <a:spcBef>
                <a:spcPct val="20000"/>
              </a:spcBef>
              <a:buFont typeface="Arial" pitchFamily="34" charset="0"/>
              <a:buChar char="–"/>
              <a:defRPr sz="2800">
                <a:solidFill>
                  <a:schemeClr val="tx1"/>
                </a:solidFill>
                <a:latin typeface="Calibri" pitchFamily="34" charset="0"/>
                <a:ea typeface="MS PGothic" pitchFamily="34" charset="-128"/>
              </a:defRPr>
            </a:lvl2pPr>
            <a:lvl3pPr marL="1143000" indent="-228600">
              <a:spcBef>
                <a:spcPct val="20000"/>
              </a:spcBef>
              <a:buFont typeface="Arial" pitchFamily="34" charset="0"/>
              <a:buChar char="•"/>
              <a:defRPr sz="2400">
                <a:solidFill>
                  <a:schemeClr val="tx1"/>
                </a:solidFill>
                <a:latin typeface="Calibri" pitchFamily="34" charset="0"/>
                <a:ea typeface="MS PGothic"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MS PGothic"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MS PGothic" pitchFamily="34" charset="-128"/>
              </a:defRPr>
            </a:lvl5pPr>
            <a:lvl6pPr marL="25146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6pPr>
            <a:lvl7pPr marL="29718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7pPr>
            <a:lvl8pPr marL="34290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8pPr>
            <a:lvl9pPr marL="3886200" indent="-228600" defTabSz="457200" eaLnBrk="0" fontAlgn="base" hangingPunct="0">
              <a:spcBef>
                <a:spcPct val="20000"/>
              </a:spcBef>
              <a:spcAft>
                <a:spcPct val="0"/>
              </a:spcAft>
              <a:buFont typeface="Arial" pitchFamily="34" charset="0"/>
              <a:buChar char="»"/>
              <a:defRPr sz="2000">
                <a:solidFill>
                  <a:schemeClr val="tx1"/>
                </a:solidFill>
                <a:latin typeface="Calibri" pitchFamily="34" charset="0"/>
                <a:ea typeface="MS PGothic" pitchFamily="34" charset="-128"/>
              </a:defRPr>
            </a:lvl9pPr>
          </a:lstStyle>
          <a:p>
            <a:pPr defTabSz="457200" fontAlgn="base">
              <a:spcBef>
                <a:spcPct val="0"/>
              </a:spcBef>
              <a:spcAft>
                <a:spcPct val="0"/>
              </a:spcAft>
            </a:pPr>
            <a:r>
              <a:rPr lang="en-US" altLang="en-US" sz="1900" dirty="0">
                <a:solidFill>
                  <a:srgbClr val="595959"/>
                </a:solidFill>
                <a:latin typeface="Helvetica Neue" pitchFamily="-90" charset="0"/>
              </a:rPr>
              <a:t>Photos and videos from class</a:t>
            </a:r>
          </a:p>
          <a:p>
            <a:pPr defTabSz="457200" fontAlgn="base">
              <a:spcBef>
                <a:spcPct val="0"/>
              </a:spcBef>
              <a:spcAft>
                <a:spcPct val="0"/>
              </a:spcAft>
            </a:pPr>
            <a:r>
              <a:rPr lang="en-US" altLang="en-US" sz="1900" dirty="0">
                <a:solidFill>
                  <a:srgbClr val="595959"/>
                </a:solidFill>
                <a:latin typeface="Helvetica Neue" pitchFamily="-90" charset="0"/>
              </a:rPr>
              <a:t>Important updates and announcements</a:t>
            </a:r>
          </a:p>
          <a:p>
            <a:pPr defTabSz="457200" fontAlgn="base">
              <a:spcBef>
                <a:spcPct val="0"/>
              </a:spcBef>
              <a:spcAft>
                <a:spcPct val="0"/>
              </a:spcAft>
            </a:pPr>
            <a:r>
              <a:rPr lang="en-US" altLang="en-US" sz="1900" dirty="0" smtClean="0">
                <a:solidFill>
                  <a:srgbClr val="595959"/>
                </a:solidFill>
                <a:latin typeface="Helvetica Neue" pitchFamily="-90" charset="0"/>
              </a:rPr>
              <a:t>Private </a:t>
            </a:r>
            <a:r>
              <a:rPr lang="en-US" altLang="en-US" sz="1900" dirty="0">
                <a:solidFill>
                  <a:srgbClr val="595959"/>
                </a:solidFill>
                <a:latin typeface="Helvetica Neue" pitchFamily="-90" charset="0"/>
              </a:rPr>
              <a:t>messaging between </a:t>
            </a:r>
            <a:r>
              <a:rPr lang="en-US" altLang="en-US" sz="1900" dirty="0" smtClean="0">
                <a:solidFill>
                  <a:srgbClr val="595959"/>
                </a:solidFill>
                <a:latin typeface="Helvetica Neue" pitchFamily="-90" charset="0"/>
              </a:rPr>
              <a:t>you and staff. </a:t>
            </a:r>
            <a:endParaRPr lang="en-US" altLang="en-US" sz="1900" dirty="0">
              <a:solidFill>
                <a:srgbClr val="595959"/>
              </a:solidFill>
              <a:latin typeface="Helvetica Neue" pitchFamily="-90" charset="0"/>
            </a:endParaRPr>
          </a:p>
        </p:txBody>
      </p:sp>
    </p:spTree>
    <p:extLst>
      <p:ext uri="{BB962C8B-B14F-4D97-AF65-F5344CB8AC3E}">
        <p14:creationId xmlns:p14="http://schemas.microsoft.com/office/powerpoint/2010/main" val="22632551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Classroom learning behaviour</a:t>
            </a:r>
            <a:endParaRPr lang="en-GB" dirty="0">
              <a:solidFill>
                <a:srgbClr val="FF0000"/>
              </a:solidFill>
            </a:endParaRP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13669" y="552450"/>
            <a:ext cx="6362700" cy="41433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224705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056" y="0"/>
            <a:ext cx="8183880" cy="1051560"/>
          </a:xfrm>
        </p:spPr>
        <p:txBody>
          <a:bodyPr/>
          <a:lstStyle/>
          <a:p>
            <a:r>
              <a:rPr lang="en-GB" dirty="0" smtClean="0">
                <a:solidFill>
                  <a:srgbClr val="FF0000"/>
                </a:solidFill>
              </a:rPr>
              <a:t>Classroom learning behaviour</a:t>
            </a:r>
            <a:endParaRPr lang="en-GB" dirty="0">
              <a:solidFill>
                <a:srgbClr val="FF0000"/>
              </a:solidFill>
            </a:endParaRPr>
          </a:p>
        </p:txBody>
      </p:sp>
      <p:sp>
        <p:nvSpPr>
          <p:cNvPr id="3" name="Content Placeholder 2"/>
          <p:cNvSpPr>
            <a:spLocks noGrp="1"/>
          </p:cNvSpPr>
          <p:nvPr>
            <p:ph idx="1"/>
          </p:nvPr>
        </p:nvSpPr>
        <p:spPr>
          <a:xfrm>
            <a:off x="444056" y="1760622"/>
            <a:ext cx="8183880" cy="4187952"/>
          </a:xfrm>
        </p:spPr>
        <p:txBody>
          <a:bodyPr/>
          <a:lstStyle/>
          <a:p>
            <a:pPr>
              <a:buClr>
                <a:srgbClr val="FF0000"/>
              </a:buClr>
            </a:pPr>
            <a:r>
              <a:rPr lang="en-GB" dirty="0" smtClean="0">
                <a:latin typeface="Calibri" panose="020F0502020204030204" pitchFamily="34" charset="0"/>
              </a:rPr>
              <a:t>Verbal </a:t>
            </a:r>
            <a:r>
              <a:rPr lang="en-GB" smtClean="0">
                <a:latin typeface="Calibri" panose="020F0502020204030204" pitchFamily="34" charset="0"/>
              </a:rPr>
              <a:t>positive praise</a:t>
            </a:r>
            <a:endParaRPr lang="en-GB" dirty="0" smtClean="0">
              <a:latin typeface="Calibri" panose="020F0502020204030204" pitchFamily="34" charset="0"/>
            </a:endParaRPr>
          </a:p>
          <a:p>
            <a:pPr>
              <a:buClr>
                <a:srgbClr val="FF0000"/>
              </a:buClr>
            </a:pPr>
            <a:r>
              <a:rPr lang="en-GB" dirty="0" smtClean="0">
                <a:latin typeface="Calibri" panose="020F0502020204030204" pitchFamily="34" charset="0"/>
              </a:rPr>
              <a:t>Pozzy notes</a:t>
            </a:r>
          </a:p>
          <a:p>
            <a:pPr>
              <a:buClr>
                <a:srgbClr val="FF0000"/>
              </a:buClr>
            </a:pPr>
            <a:r>
              <a:rPr lang="en-GB" dirty="0" smtClean="0">
                <a:latin typeface="Calibri" panose="020F0502020204030204" pitchFamily="34" charset="0"/>
              </a:rPr>
              <a:t>Weekly achievement certificate</a:t>
            </a:r>
          </a:p>
          <a:p>
            <a:pPr>
              <a:buClr>
                <a:srgbClr val="FF0000"/>
              </a:buClr>
            </a:pPr>
            <a:r>
              <a:rPr lang="en-GB" dirty="0" smtClean="0">
                <a:latin typeface="Calibri" panose="020F0502020204030204" pitchFamily="34" charset="0"/>
              </a:rPr>
              <a:t>Hot Chocolate with Mr Rogers</a:t>
            </a:r>
          </a:p>
          <a:p>
            <a:pPr marL="0" indent="0">
              <a:buClr>
                <a:srgbClr val="FF0000"/>
              </a:buClr>
              <a:buNone/>
            </a:pPr>
            <a:endParaRPr lang="en-GB" dirty="0" smtClean="0">
              <a:latin typeface="Calibri" panose="020F0502020204030204" pitchFamily="34" charset="0"/>
            </a:endParaRPr>
          </a:p>
        </p:txBody>
      </p:sp>
      <p:sp>
        <p:nvSpPr>
          <p:cNvPr id="4" name="Rectangle 3"/>
          <p:cNvSpPr/>
          <p:nvPr/>
        </p:nvSpPr>
        <p:spPr>
          <a:xfrm>
            <a:off x="594792" y="4581128"/>
            <a:ext cx="7848872" cy="1200329"/>
          </a:xfrm>
          <a:prstGeom prst="rect">
            <a:avLst/>
          </a:prstGeom>
        </p:spPr>
        <p:txBody>
          <a:bodyPr wrap="square">
            <a:spAutoFit/>
          </a:bodyPr>
          <a:lstStyle/>
          <a:p>
            <a:endParaRPr lang="en-GB" dirty="0" smtClean="0"/>
          </a:p>
          <a:p>
            <a:r>
              <a:rPr lang="en-GB" dirty="0" smtClean="0"/>
              <a:t>Where we see more persistent negative behaviours we give warnings followed by </a:t>
            </a:r>
            <a:r>
              <a:rPr lang="en-GB" dirty="0"/>
              <a:t>impositions (time to </a:t>
            </a:r>
            <a:r>
              <a:rPr lang="en-GB" dirty="0" smtClean="0"/>
              <a:t>reflect during break times) and speaking </a:t>
            </a:r>
            <a:r>
              <a:rPr lang="en-GB" dirty="0"/>
              <a:t>to </a:t>
            </a:r>
            <a:r>
              <a:rPr lang="en-GB" dirty="0" smtClean="0"/>
              <a:t>parents where necessary.</a:t>
            </a:r>
            <a:endParaRPr lang="en-GB" dirty="0"/>
          </a:p>
        </p:txBody>
      </p:sp>
      <p:sp>
        <p:nvSpPr>
          <p:cNvPr id="5" name="Rectangle 4"/>
          <p:cNvSpPr/>
          <p:nvPr/>
        </p:nvSpPr>
        <p:spPr>
          <a:xfrm>
            <a:off x="594792" y="1052736"/>
            <a:ext cx="7200800" cy="707886"/>
          </a:xfrm>
          <a:prstGeom prst="rect">
            <a:avLst/>
          </a:prstGeom>
        </p:spPr>
        <p:txBody>
          <a:bodyPr wrap="square">
            <a:spAutoFit/>
          </a:bodyPr>
          <a:lstStyle/>
          <a:p>
            <a:r>
              <a:rPr lang="en-GB" sz="2000" dirty="0" smtClean="0">
                <a:latin typeface="Calibri" panose="020F0502020204030204" pitchFamily="34" charset="0"/>
              </a:rPr>
              <a:t>In class and around school we have lots of ways to recognise and celebrate positive behaviour. This includes:</a:t>
            </a:r>
            <a:endParaRPr lang="en-GB" sz="2000" dirty="0">
              <a:latin typeface="Calibri" panose="020F0502020204030204" pitchFamily="34" charset="0"/>
            </a:endParaRPr>
          </a:p>
        </p:txBody>
      </p:sp>
    </p:spTree>
    <p:extLst>
      <p:ext uri="{BB962C8B-B14F-4D97-AF65-F5344CB8AC3E}">
        <p14:creationId xmlns:p14="http://schemas.microsoft.com/office/powerpoint/2010/main" val="32368914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Our mission statement</a:t>
            </a:r>
            <a:endParaRPr lang="en-GB" dirty="0">
              <a:solidFill>
                <a:srgbClr val="FF0000"/>
              </a:solidFill>
            </a:endParaRPr>
          </a:p>
        </p:txBody>
      </p:sp>
      <p:pic>
        <p:nvPicPr>
          <p:cNvPr id="5" name="Content Placeholder 4"/>
          <p:cNvPicPr>
            <a:picLocks noGrp="1"/>
          </p:cNvPicPr>
          <p:nvPr>
            <p:ph idx="1"/>
          </p:nvPr>
        </p:nvPicPr>
        <p:blipFill>
          <a:blip r:embed="rId2"/>
          <a:stretch>
            <a:fillRect/>
          </a:stretch>
        </p:blipFill>
        <p:spPr>
          <a:xfrm>
            <a:off x="1835696" y="692696"/>
            <a:ext cx="5057775" cy="771525"/>
          </a:xfrm>
          <a:prstGeom prst="rect">
            <a:avLst/>
          </a:prstGeom>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1662113"/>
            <a:ext cx="7920880" cy="3533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15418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rPr>
              <a:t>Our mission statement</a:t>
            </a:r>
            <a:endParaRPr lang="en-GB" dirty="0">
              <a:solidFill>
                <a:srgbClr val="FF0000"/>
              </a:solidFill>
            </a:endParaRPr>
          </a:p>
        </p:txBody>
      </p:sp>
      <p:pic>
        <p:nvPicPr>
          <p:cNvPr id="5" name="Content Placeholder 4"/>
          <p:cNvPicPr>
            <a:picLocks noGrp="1"/>
          </p:cNvPicPr>
          <p:nvPr>
            <p:ph idx="1"/>
          </p:nvPr>
        </p:nvPicPr>
        <p:blipFill>
          <a:blip r:embed="rId2"/>
          <a:stretch>
            <a:fillRect/>
          </a:stretch>
        </p:blipFill>
        <p:spPr>
          <a:xfrm>
            <a:off x="1835696" y="328214"/>
            <a:ext cx="5057775" cy="771525"/>
          </a:xfrm>
          <a:prstGeom prst="rect">
            <a:avLst/>
          </a:prstGeom>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1124744"/>
            <a:ext cx="6704013" cy="441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9392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p:cNvPicPr>
          <p:nvPr>
            <p:ph idx="1"/>
          </p:nvPr>
        </p:nvPicPr>
        <p:blipFill>
          <a:blip r:embed="rId2"/>
          <a:stretch>
            <a:fillRect/>
          </a:stretch>
        </p:blipFill>
        <p:spPr>
          <a:xfrm>
            <a:off x="1835696" y="692696"/>
            <a:ext cx="5057775" cy="771525"/>
          </a:xfrm>
          <a:prstGeom prst="rect">
            <a:avLst/>
          </a:prstGeom>
        </p:spPr>
      </p:pic>
      <p:sp>
        <p:nvSpPr>
          <p:cNvPr id="3" name="Title 2"/>
          <p:cNvSpPr>
            <a:spLocks noGrp="1"/>
          </p:cNvSpPr>
          <p:nvPr>
            <p:ph type="title"/>
          </p:nvPr>
        </p:nvSpPr>
        <p:spPr>
          <a:xfrm>
            <a:off x="391433" y="3140968"/>
            <a:ext cx="8183880" cy="1051560"/>
          </a:xfrm>
        </p:spPr>
        <p:txBody>
          <a:bodyPr/>
          <a:lstStyle/>
          <a:p>
            <a:r>
              <a:rPr lang="en-GB" dirty="0" smtClean="0">
                <a:solidFill>
                  <a:srgbClr val="FF0000"/>
                </a:solidFill>
              </a:rPr>
              <a:t>Any concerns</a:t>
            </a:r>
            <a:endParaRPr lang="en-GB" dirty="0">
              <a:solidFill>
                <a:srgbClr val="FF0000"/>
              </a:solidFill>
            </a:endParaRPr>
          </a:p>
        </p:txBody>
      </p:sp>
      <p:sp>
        <p:nvSpPr>
          <p:cNvPr id="4" name="Rectangle 3"/>
          <p:cNvSpPr/>
          <p:nvPr/>
        </p:nvSpPr>
        <p:spPr>
          <a:xfrm>
            <a:off x="323528" y="4437112"/>
            <a:ext cx="8136904" cy="646331"/>
          </a:xfrm>
          <a:prstGeom prst="rect">
            <a:avLst/>
          </a:prstGeom>
        </p:spPr>
        <p:txBody>
          <a:bodyPr wrap="square">
            <a:spAutoFit/>
          </a:bodyPr>
          <a:lstStyle/>
          <a:p>
            <a:r>
              <a:rPr lang="en-GB" dirty="0"/>
              <a:t>Any issues or concerns </a:t>
            </a:r>
            <a:r>
              <a:rPr lang="en-GB" dirty="0" smtClean="0"/>
              <a:t>over the course of the year please do let us know.</a:t>
            </a:r>
            <a:endParaRPr lang="en-GB" dirty="0"/>
          </a:p>
        </p:txBody>
      </p:sp>
      <p:sp>
        <p:nvSpPr>
          <p:cNvPr id="6" name="Rectangle 5"/>
          <p:cNvSpPr/>
          <p:nvPr/>
        </p:nvSpPr>
        <p:spPr>
          <a:xfrm>
            <a:off x="467544" y="1556792"/>
            <a:ext cx="4132863" cy="646331"/>
          </a:xfrm>
          <a:prstGeom prst="rect">
            <a:avLst/>
          </a:prstGeom>
        </p:spPr>
        <p:txBody>
          <a:bodyPr wrap="none">
            <a:spAutoFit/>
          </a:bodyPr>
          <a:lstStyle/>
          <a:p>
            <a:r>
              <a:rPr lang="en-GB" sz="3600" b="1" dirty="0">
                <a:solidFill>
                  <a:srgbClr val="FF0000"/>
                </a:solidFill>
                <a:effectLst>
                  <a:outerShdw blurRad="53975" dist="22860" dir="5400000" algn="tl" rotWithShape="0">
                    <a:srgbClr val="000000">
                      <a:alpha val="55000"/>
                    </a:srgbClr>
                  </a:outerShdw>
                </a:effectLst>
                <a:ea typeface="+mj-ea"/>
                <a:cs typeface="+mj-cs"/>
              </a:rPr>
              <a:t>Any </a:t>
            </a:r>
            <a:r>
              <a:rPr lang="en-GB" sz="3600" b="1" dirty="0" smtClean="0">
                <a:solidFill>
                  <a:srgbClr val="FF0000"/>
                </a:solidFill>
                <a:effectLst>
                  <a:outerShdw blurRad="53975" dist="22860" dir="5400000" algn="tl" rotWithShape="0">
                    <a:srgbClr val="000000">
                      <a:alpha val="55000"/>
                    </a:srgbClr>
                  </a:outerShdw>
                </a:effectLst>
                <a:ea typeface="+mj-ea"/>
                <a:cs typeface="+mj-cs"/>
              </a:rPr>
              <a:t>questions?</a:t>
            </a:r>
            <a:endParaRPr lang="en-GB" dirty="0"/>
          </a:p>
        </p:txBody>
      </p:sp>
      <p:sp>
        <p:nvSpPr>
          <p:cNvPr id="8" name="Rectangle 7"/>
          <p:cNvSpPr/>
          <p:nvPr/>
        </p:nvSpPr>
        <p:spPr>
          <a:xfrm>
            <a:off x="462252" y="2348880"/>
            <a:ext cx="8136904" cy="646331"/>
          </a:xfrm>
          <a:prstGeom prst="rect">
            <a:avLst/>
          </a:prstGeom>
        </p:spPr>
        <p:txBody>
          <a:bodyPr wrap="square">
            <a:spAutoFit/>
          </a:bodyPr>
          <a:lstStyle/>
          <a:p>
            <a:r>
              <a:rPr lang="en-GB" dirty="0" smtClean="0"/>
              <a:t>If you have any further questions or anything specific regarding your child please send a message via Dojo. </a:t>
            </a:r>
            <a:endParaRPr lang="en-GB" dirty="0"/>
          </a:p>
        </p:txBody>
      </p:sp>
    </p:spTree>
    <p:extLst>
      <p:ext uri="{BB962C8B-B14F-4D97-AF65-F5344CB8AC3E}">
        <p14:creationId xmlns:p14="http://schemas.microsoft.com/office/powerpoint/2010/main" val="54675916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2_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3_Office Them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0D0F8"/>
      </a:hlink>
      <a:folHlink>
        <a:srgbClr val="0BC6F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7A3B049FF554D46A9D3985B47CB47E7" ma:contentTypeVersion="12" ma:contentTypeDescription="Create a new document." ma:contentTypeScope="" ma:versionID="ccbf43f1ea5cca0bf8cdb1d218ecaafb">
  <xsd:schema xmlns:xsd="http://www.w3.org/2001/XMLSchema" xmlns:xs="http://www.w3.org/2001/XMLSchema" xmlns:p="http://schemas.microsoft.com/office/2006/metadata/properties" xmlns:ns3="c1f79e30-7738-4ecd-944f-fa508b175078" xmlns:ns4="c888879c-0438-476d-8014-14d9dab9470a" targetNamespace="http://schemas.microsoft.com/office/2006/metadata/properties" ma:root="true" ma:fieldsID="c03d2f425f04bcd600a31d275e55b913" ns3:_="" ns4:_="">
    <xsd:import namespace="c1f79e30-7738-4ecd-944f-fa508b175078"/>
    <xsd:import namespace="c888879c-0438-476d-8014-14d9dab9470a"/>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LengthInSeconds" minOccurs="0"/>
                <xsd:element ref="ns3:MediaServiceDateTaken" minOccurs="0"/>
                <xsd:element ref="ns3:MediaServiceAutoTag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f79e30-7738-4ecd-944f-fa508b1750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88879c-0438-476d-8014-14d9dab9470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1C5A371-0DE9-4B6A-83C7-68718CC6CA82}">
  <ds:schemaRefs>
    <ds:schemaRef ds:uri="http://purl.org/dc/dcmitype/"/>
    <ds:schemaRef ds:uri="http://schemas.microsoft.com/office/infopath/2007/PartnerControls"/>
    <ds:schemaRef ds:uri="http://purl.org/dc/elements/1.1/"/>
    <ds:schemaRef ds:uri="http://schemas.microsoft.com/office/2006/documentManagement/types"/>
    <ds:schemaRef ds:uri="c1f79e30-7738-4ecd-944f-fa508b175078"/>
    <ds:schemaRef ds:uri="http://purl.org/dc/terms/"/>
    <ds:schemaRef ds:uri="http://schemas.openxmlformats.org/package/2006/metadata/core-properties"/>
    <ds:schemaRef ds:uri="c888879c-0438-476d-8014-14d9dab9470a"/>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8DACFA7-0648-4B2A-9AFF-016AC68612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f79e30-7738-4ecd-944f-fa508b175078"/>
    <ds:schemaRef ds:uri="c888879c-0438-476d-8014-14d9dab9470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A8FB706-3F24-406A-93E5-964D7D91867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Aspect</Template>
  <TotalTime>2765</TotalTime>
  <Words>1015</Words>
  <Application>Microsoft Office PowerPoint</Application>
  <PresentationFormat>On-screen Show (4:3)</PresentationFormat>
  <Paragraphs>102</Paragraphs>
  <Slides>18</Slides>
  <Notes>1</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18</vt:i4>
      </vt:variant>
    </vt:vector>
  </HeadingPairs>
  <TitlesOfParts>
    <vt:vector size="30" baseType="lpstr">
      <vt:lpstr>ＭＳ Ｐゴシック</vt:lpstr>
      <vt:lpstr>ＭＳ Ｐゴシック</vt:lpstr>
      <vt:lpstr>Arial</vt:lpstr>
      <vt:lpstr>Calibri</vt:lpstr>
      <vt:lpstr>Helvetica Neue</vt:lpstr>
      <vt:lpstr>Proxima Nova Regular</vt:lpstr>
      <vt:lpstr>Verdana</vt:lpstr>
      <vt:lpstr>Wingdings 2</vt:lpstr>
      <vt:lpstr>Aspect</vt:lpstr>
      <vt:lpstr>Office Theme</vt:lpstr>
      <vt:lpstr>2_Office Theme</vt:lpstr>
      <vt:lpstr>3_Office Theme</vt:lpstr>
      <vt:lpstr>PowerPoint Presentation</vt:lpstr>
      <vt:lpstr>In this presentation we will cover:</vt:lpstr>
      <vt:lpstr>Our class</vt:lpstr>
      <vt:lpstr>Curriculum overview</vt:lpstr>
      <vt:lpstr>Timetable – Each week we usually follow this timetable although it is subject to change depending on what is going on in school. </vt:lpstr>
      <vt:lpstr>Assessment</vt:lpstr>
      <vt:lpstr>Home-School Learning </vt:lpstr>
      <vt:lpstr>Home-School Learning </vt:lpstr>
      <vt:lpstr>Relationships Education and Health Education  </vt:lpstr>
      <vt:lpstr>P.E.</vt:lpstr>
      <vt:lpstr>Drinks</vt:lpstr>
      <vt:lpstr>PowerPoint Presentation</vt:lpstr>
      <vt:lpstr>PowerPoint Presentation</vt:lpstr>
      <vt:lpstr>Classroom learning behaviour</vt:lpstr>
      <vt:lpstr>Classroom learning behaviour</vt:lpstr>
      <vt:lpstr>Our mission statement</vt:lpstr>
      <vt:lpstr>Our mission statement</vt:lpstr>
      <vt:lpstr>Any concerns</vt:lpstr>
    </vt:vector>
  </TitlesOfParts>
  <Company>Shropshire LA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Y5 Expectation Evening</dc:title>
  <dc:creator>Any Authorised User</dc:creator>
  <cp:lastModifiedBy>Jen Simkin</cp:lastModifiedBy>
  <cp:revision>82</cp:revision>
  <cp:lastPrinted>2019-09-17T12:44:52Z</cp:lastPrinted>
  <dcterms:created xsi:type="dcterms:W3CDTF">2017-09-17T10:11:05Z</dcterms:created>
  <dcterms:modified xsi:type="dcterms:W3CDTF">2022-09-16T08:02:13Z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0x01010087A3B049FF554D46A9D3985B47CB47E7</vt:lpwstr>
  </property>
</Properties>
</file>