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6"/>
  </p:notesMasterIdLst>
  <p:sldIdLst>
    <p:sldId id="257"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4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754" autoAdjust="0"/>
    <p:restoredTop sz="93883" autoAdjust="0"/>
  </p:normalViewPr>
  <p:slideViewPr>
    <p:cSldViewPr snapToGrid="0" snapToObjects="1">
      <p:cViewPr varScale="1">
        <p:scale>
          <a:sx n="86" d="100"/>
          <a:sy n="86" d="100"/>
        </p:scale>
        <p:origin x="1646"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Druce" userId="0e1c91bd-b437-4b7f-bd1c-66592019b490" providerId="ADAL" clId="{C4BB191A-C118-4E1A-8EA9-951D9DFA24F7}"/>
    <pc:docChg chg="undo custSel modSld">
      <pc:chgData name="Sam Druce" userId="0e1c91bd-b437-4b7f-bd1c-66592019b490" providerId="ADAL" clId="{C4BB191A-C118-4E1A-8EA9-951D9DFA24F7}" dt="2023-01-03T13:18:41.560" v="1775" actId="20577"/>
      <pc:docMkLst>
        <pc:docMk/>
      </pc:docMkLst>
      <pc:sldChg chg="addSp delSp modSp">
        <pc:chgData name="Sam Druce" userId="0e1c91bd-b437-4b7f-bd1c-66592019b490" providerId="ADAL" clId="{C4BB191A-C118-4E1A-8EA9-951D9DFA24F7}" dt="2023-01-03T13:18:41.560" v="1775" actId="20577"/>
        <pc:sldMkLst>
          <pc:docMk/>
          <pc:sldMk cId="1861027586" sldId="257"/>
        </pc:sldMkLst>
        <pc:spChg chg="mod">
          <ac:chgData name="Sam Druce" userId="0e1c91bd-b437-4b7f-bd1c-66592019b490" providerId="ADAL" clId="{C4BB191A-C118-4E1A-8EA9-951D9DFA24F7}" dt="2023-01-03T08:43:29.651" v="1640" actId="1076"/>
          <ac:spMkLst>
            <pc:docMk/>
            <pc:sldMk cId="1861027586" sldId="257"/>
            <ac:spMk id="6" creationId="{8E698D11-B899-4899-9DB6-BB6C057C5CD7}"/>
          </ac:spMkLst>
        </pc:spChg>
        <pc:graphicFrameChg chg="del modGraphic">
          <ac:chgData name="Sam Druce" userId="0e1c91bd-b437-4b7f-bd1c-66592019b490" providerId="ADAL" clId="{C4BB191A-C118-4E1A-8EA9-951D9DFA24F7}" dt="2023-01-02T17:13:20.063" v="61" actId="478"/>
          <ac:graphicFrameMkLst>
            <pc:docMk/>
            <pc:sldMk cId="1861027586" sldId="257"/>
            <ac:graphicFrameMk id="7" creationId="{FDDFDC98-E928-4C95-BA57-9A64CCB2B638}"/>
          </ac:graphicFrameMkLst>
        </pc:graphicFrameChg>
        <pc:graphicFrameChg chg="mod modGraphic">
          <ac:chgData name="Sam Druce" userId="0e1c91bd-b437-4b7f-bd1c-66592019b490" providerId="ADAL" clId="{C4BB191A-C118-4E1A-8EA9-951D9DFA24F7}" dt="2023-01-03T11:06:18.944" v="1669" actId="14100"/>
          <ac:graphicFrameMkLst>
            <pc:docMk/>
            <pc:sldMk cId="1861027586" sldId="257"/>
            <ac:graphicFrameMk id="8" creationId="{36569B5E-F9DA-4B6C-84DE-CC1A5AA6897F}"/>
          </ac:graphicFrameMkLst>
        </pc:graphicFrameChg>
        <pc:graphicFrameChg chg="mod modGraphic">
          <ac:chgData name="Sam Druce" userId="0e1c91bd-b437-4b7f-bd1c-66592019b490" providerId="ADAL" clId="{C4BB191A-C118-4E1A-8EA9-951D9DFA24F7}" dt="2023-01-03T08:43:22.257" v="1638" actId="1076"/>
          <ac:graphicFrameMkLst>
            <pc:docMk/>
            <pc:sldMk cId="1861027586" sldId="257"/>
            <ac:graphicFrameMk id="9" creationId="{F84A3A04-6D43-4BE4-A292-E69F63DA3C65}"/>
          </ac:graphicFrameMkLst>
        </pc:graphicFrameChg>
        <pc:graphicFrameChg chg="mod modGraphic">
          <ac:chgData name="Sam Druce" userId="0e1c91bd-b437-4b7f-bd1c-66592019b490" providerId="ADAL" clId="{C4BB191A-C118-4E1A-8EA9-951D9DFA24F7}" dt="2023-01-03T13:18:41.560" v="1775" actId="20577"/>
          <ac:graphicFrameMkLst>
            <pc:docMk/>
            <pc:sldMk cId="1861027586" sldId="257"/>
            <ac:graphicFrameMk id="11" creationId="{7B1FE66F-7EA8-4EE6-A2BE-102CF6DF7837}"/>
          </ac:graphicFrameMkLst>
        </pc:graphicFrameChg>
        <pc:graphicFrameChg chg="del modGraphic">
          <ac:chgData name="Sam Druce" userId="0e1c91bd-b437-4b7f-bd1c-66592019b490" providerId="ADAL" clId="{C4BB191A-C118-4E1A-8EA9-951D9DFA24F7}" dt="2023-01-02T17:04:43.389" v="25" actId="478"/>
          <ac:graphicFrameMkLst>
            <pc:docMk/>
            <pc:sldMk cId="1861027586" sldId="257"/>
            <ac:graphicFrameMk id="12" creationId="{97E09E5D-9496-43C1-9882-6832637E7A77}"/>
          </ac:graphicFrameMkLst>
        </pc:graphicFrameChg>
        <pc:graphicFrameChg chg="del">
          <ac:chgData name="Sam Druce" userId="0e1c91bd-b437-4b7f-bd1c-66592019b490" providerId="ADAL" clId="{C4BB191A-C118-4E1A-8EA9-951D9DFA24F7}" dt="2023-01-02T17:04:40.820" v="23" actId="478"/>
          <ac:graphicFrameMkLst>
            <pc:docMk/>
            <pc:sldMk cId="1861027586" sldId="257"/>
            <ac:graphicFrameMk id="13" creationId="{F65BEDFC-7C9B-4C2B-9579-867E3215F52A}"/>
          </ac:graphicFrameMkLst>
        </pc:graphicFrameChg>
        <pc:picChg chg="add mod">
          <ac:chgData name="Sam Druce" userId="0e1c91bd-b437-4b7f-bd1c-66592019b490" providerId="ADAL" clId="{C4BB191A-C118-4E1A-8EA9-951D9DFA24F7}" dt="2023-01-03T08:43:22.257" v="1638" actId="1076"/>
          <ac:picMkLst>
            <pc:docMk/>
            <pc:sldMk cId="1861027586" sldId="257"/>
            <ac:picMk id="2" creationId="{1CB76BE4-D476-4838-A9BF-7815EAEA0001}"/>
          </ac:picMkLst>
        </pc:picChg>
        <pc:picChg chg="del">
          <ac:chgData name="Sam Druce" userId="0e1c91bd-b437-4b7f-bd1c-66592019b490" providerId="ADAL" clId="{C4BB191A-C118-4E1A-8EA9-951D9DFA24F7}" dt="2023-01-02T17:04:16.457" v="1" actId="478"/>
          <ac:picMkLst>
            <pc:docMk/>
            <pc:sldMk cId="1861027586" sldId="257"/>
            <ac:picMk id="5" creationId="{1473D072-99DD-46C1-84C6-DB0BD18EDE1F}"/>
          </ac:picMkLst>
        </pc:picChg>
        <pc:picChg chg="add mod">
          <ac:chgData name="Sam Druce" userId="0e1c91bd-b437-4b7f-bd1c-66592019b490" providerId="ADAL" clId="{C4BB191A-C118-4E1A-8EA9-951D9DFA24F7}" dt="2023-01-03T08:43:26.230" v="1639" actId="1076"/>
          <ac:picMkLst>
            <pc:docMk/>
            <pc:sldMk cId="1861027586" sldId="257"/>
            <ac:picMk id="14" creationId="{80BE9261-D3DF-4F02-A792-D7332017C8D7}"/>
          </ac:picMkLst>
        </pc:picChg>
        <pc:picChg chg="add mod">
          <ac:chgData name="Sam Druce" userId="0e1c91bd-b437-4b7f-bd1c-66592019b490" providerId="ADAL" clId="{C4BB191A-C118-4E1A-8EA9-951D9DFA24F7}" dt="2023-01-03T08:43:13.588" v="1637" actId="14100"/>
          <ac:picMkLst>
            <pc:docMk/>
            <pc:sldMk cId="1861027586" sldId="257"/>
            <ac:picMk id="15" creationId="{27176C82-7BC5-4382-AE68-E4DFBC4AEC05}"/>
          </ac:picMkLst>
        </pc:picChg>
      </pc:sldChg>
    </pc:docChg>
  </pc:docChgLst>
  <pc:docChgLst>
    <pc:chgData name="Sam Druce" userId="0e1c91bd-b437-4b7f-bd1c-66592019b490" providerId="ADAL" clId="{D6FD05E6-8822-4911-BF8F-52A4F9D8F936}"/>
    <pc:docChg chg="modSld">
      <pc:chgData name="Sam Druce" userId="0e1c91bd-b437-4b7f-bd1c-66592019b490" providerId="ADAL" clId="{D6FD05E6-8822-4911-BF8F-52A4F9D8F936}" dt="2023-01-04T08:20:32.375" v="9" actId="14100"/>
      <pc:docMkLst>
        <pc:docMk/>
      </pc:docMkLst>
      <pc:sldChg chg="modSp">
        <pc:chgData name="Sam Druce" userId="0e1c91bd-b437-4b7f-bd1c-66592019b490" providerId="ADAL" clId="{D6FD05E6-8822-4911-BF8F-52A4F9D8F936}" dt="2023-01-04T08:20:32.375" v="9" actId="14100"/>
        <pc:sldMkLst>
          <pc:docMk/>
          <pc:sldMk cId="1861027586" sldId="257"/>
        </pc:sldMkLst>
        <pc:graphicFrameChg chg="modGraphic">
          <ac:chgData name="Sam Druce" userId="0e1c91bd-b437-4b7f-bd1c-66592019b490" providerId="ADAL" clId="{D6FD05E6-8822-4911-BF8F-52A4F9D8F936}" dt="2023-01-04T08:20:07.573" v="8" actId="14100"/>
          <ac:graphicFrameMkLst>
            <pc:docMk/>
            <pc:sldMk cId="1861027586" sldId="257"/>
            <ac:graphicFrameMk id="8" creationId="{36569B5E-F9DA-4B6C-84DE-CC1A5AA6897F}"/>
          </ac:graphicFrameMkLst>
        </pc:graphicFrameChg>
        <pc:graphicFrameChg chg="mod modGraphic">
          <ac:chgData name="Sam Druce" userId="0e1c91bd-b437-4b7f-bd1c-66592019b490" providerId="ADAL" clId="{D6FD05E6-8822-4911-BF8F-52A4F9D8F936}" dt="2023-01-04T08:20:32.375" v="9" actId="14100"/>
          <ac:graphicFrameMkLst>
            <pc:docMk/>
            <pc:sldMk cId="1861027586" sldId="257"/>
            <ac:graphicFrameMk id="11" creationId="{7B1FE66F-7EA8-4EE6-A2BE-102CF6DF7837}"/>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9F8CB8-1406-4042-AD03-B07DB7132EA8}"/>
              </a:ext>
            </a:extLst>
          </p:cNvPr>
          <p:cNvSpPr>
            <a:spLocks noGrp="1"/>
          </p:cNvSpPr>
          <p:nvPr>
            <p:ph type="hdr" sz="quarter"/>
          </p:nvPr>
        </p:nvSpPr>
        <p:spPr>
          <a:xfrm>
            <a:off x="0" y="0"/>
            <a:ext cx="2946400" cy="497212"/>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0098464-2BA2-46E1-AD4D-1619B4AED085}"/>
              </a:ext>
            </a:extLst>
          </p:cNvPr>
          <p:cNvSpPr>
            <a:spLocks noGrp="1"/>
          </p:cNvSpPr>
          <p:nvPr>
            <p:ph type="dt" idx="1"/>
          </p:nvPr>
        </p:nvSpPr>
        <p:spPr>
          <a:xfrm>
            <a:off x="3849688" y="0"/>
            <a:ext cx="2946400" cy="497212"/>
          </a:xfrm>
          <a:prstGeom prst="rect">
            <a:avLst/>
          </a:prstGeom>
        </p:spPr>
        <p:txBody>
          <a:bodyPr vert="horz" lIns="91440" tIns="45720" rIns="91440" bIns="45720" rtlCol="0"/>
          <a:lstStyle>
            <a:lvl1pPr algn="r">
              <a:defRPr sz="1200"/>
            </a:lvl1pPr>
          </a:lstStyle>
          <a:p>
            <a:fld id="{7D57DDF2-6471-4C4D-8D6A-15296D48247E}" type="datetimeFigureOut">
              <a:rPr lang="en-GB" smtClean="0"/>
              <a:t>04/01/2023</a:t>
            </a:fld>
            <a:endParaRPr lang="en-GB"/>
          </a:p>
        </p:txBody>
      </p:sp>
      <p:sp>
        <p:nvSpPr>
          <p:cNvPr id="4" name="Slide Image Placeholder 3">
            <a:extLst>
              <a:ext uri="{FF2B5EF4-FFF2-40B4-BE49-F238E27FC236}">
                <a16:creationId xmlns:a16="http://schemas.microsoft.com/office/drawing/2014/main" id="{A8FC9853-C9C9-4E5D-962A-449BCB322174}"/>
              </a:ext>
            </a:extLst>
          </p:cNvPr>
          <p:cNvSpPr>
            <a:spLocks noGrp="1" noRot="1" noChangeAspect="1"/>
          </p:cNvSpPr>
          <p:nvPr>
            <p:ph type="sldImg" idx="2"/>
          </p:nvPr>
        </p:nvSpPr>
        <p:spPr>
          <a:xfrm>
            <a:off x="979488" y="1239838"/>
            <a:ext cx="4838700" cy="335121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a:extLst>
              <a:ext uri="{FF2B5EF4-FFF2-40B4-BE49-F238E27FC236}">
                <a16:creationId xmlns:a16="http://schemas.microsoft.com/office/drawing/2014/main" id="{1DFA7635-0ED8-42DF-AD6A-35CEFD2EA180}"/>
              </a:ext>
            </a:extLst>
          </p:cNvPr>
          <p:cNvSpPr>
            <a:spLocks noGrp="1"/>
          </p:cNvSpPr>
          <p:nvPr>
            <p:ph type="body" sz="quarter" idx="3"/>
          </p:nvPr>
        </p:nvSpPr>
        <p:spPr>
          <a:xfrm>
            <a:off x="679450" y="4777064"/>
            <a:ext cx="5438775" cy="390894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D7D7621C-7ECA-47B9-92F4-F5B87B89EBB8}"/>
              </a:ext>
            </a:extLst>
          </p:cNvPr>
          <p:cNvSpPr>
            <a:spLocks noGrp="1"/>
          </p:cNvSpPr>
          <p:nvPr>
            <p:ph type="ftr" sz="quarter" idx="4"/>
          </p:nvPr>
        </p:nvSpPr>
        <p:spPr>
          <a:xfrm>
            <a:off x="0" y="9429427"/>
            <a:ext cx="2946400" cy="49721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a:extLst>
              <a:ext uri="{FF2B5EF4-FFF2-40B4-BE49-F238E27FC236}">
                <a16:creationId xmlns:a16="http://schemas.microsoft.com/office/drawing/2014/main" id="{D9313D69-4280-4BC5-8C27-2E10F75FA1A8}"/>
              </a:ext>
            </a:extLst>
          </p:cNvPr>
          <p:cNvSpPr>
            <a:spLocks noGrp="1"/>
          </p:cNvSpPr>
          <p:nvPr>
            <p:ph type="sldNum" sz="quarter" idx="5"/>
          </p:nvPr>
        </p:nvSpPr>
        <p:spPr>
          <a:xfrm>
            <a:off x="3849688" y="9429427"/>
            <a:ext cx="2946400" cy="497212"/>
          </a:xfrm>
          <a:prstGeom prst="rect">
            <a:avLst/>
          </a:prstGeom>
        </p:spPr>
        <p:txBody>
          <a:bodyPr vert="horz" lIns="91440" tIns="45720" rIns="91440" bIns="45720" rtlCol="0" anchor="b"/>
          <a:lstStyle>
            <a:lvl1pPr algn="r">
              <a:defRPr sz="1200"/>
            </a:lvl1pPr>
          </a:lstStyle>
          <a:p>
            <a:fld id="{9CFE6A30-92E7-4509-8E66-49D7C7F1B2C7}"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39838"/>
            <a:ext cx="4838700" cy="33512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1DFEF6A-876B-437D-8B1D-2DA62EB2680C}" type="slidenum">
              <a:rPr lang="en-GB" smtClean="0"/>
              <a:t>1</a:t>
            </a:fld>
            <a:endParaRPr lang="en-GB"/>
          </a:p>
        </p:txBody>
      </p:sp>
    </p:spTree>
    <p:extLst>
      <p:ext uri="{BB962C8B-B14F-4D97-AF65-F5344CB8AC3E}">
        <p14:creationId xmlns:p14="http://schemas.microsoft.com/office/powerpoint/2010/main" val="7411298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771330D-0B10-A240-8C43-995877FA8AF0}"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1254799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71330D-0B10-A240-8C43-995877FA8AF0}"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1171538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71330D-0B10-A240-8C43-995877FA8AF0}"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2125177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71330D-0B10-A240-8C43-995877FA8AF0}" type="datetimeFigureOut">
              <a:rPr lang="en-US" smtClean="0"/>
              <a:t>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2712660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71330D-0B10-A240-8C43-995877FA8AF0}" type="datetimeFigureOut">
              <a:rPr lang="en-US" smtClean="0"/>
              <a:t>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143515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71330D-0B10-A240-8C43-995877FA8AF0}" type="datetimeFigureOut">
              <a:rPr lang="en-US" smtClean="0"/>
              <a:t>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3204405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71330D-0B10-A240-8C43-995877FA8AF0}" type="datetimeFigureOut">
              <a:rPr lang="en-US" smtClean="0"/>
              <a:t>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1375879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771330D-0B10-A240-8C43-995877FA8AF0}" type="datetimeFigureOut">
              <a:rPr lang="en-US" smtClean="0"/>
              <a:t>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2975917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771330D-0B10-A240-8C43-995877FA8AF0}" type="datetimeFigureOut">
              <a:rPr lang="en-US" smtClean="0"/>
              <a:t>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1439998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71330D-0B10-A240-8C43-995877FA8AF0}"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965562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71330D-0B10-A240-8C43-995877FA8AF0}"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EC8B-8D80-7D46-801F-025A3F6234F3}" type="slidenum">
              <a:rPr lang="en-US" smtClean="0"/>
              <a:t>‹#›</a:t>
            </a:fld>
            <a:endParaRPr lang="en-US"/>
          </a:p>
        </p:txBody>
      </p:sp>
    </p:spTree>
    <p:extLst>
      <p:ext uri="{BB962C8B-B14F-4D97-AF65-F5344CB8AC3E}">
        <p14:creationId xmlns:p14="http://schemas.microsoft.com/office/powerpoint/2010/main" val="2476087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71330D-0B10-A240-8C43-995877FA8AF0}" type="datetimeFigureOut">
              <a:rPr lang="en-US" smtClean="0"/>
              <a:t>1/4/2023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12EC8B-8D80-7D46-801F-025A3F6234F3}" type="slidenum">
              <a:rPr lang="en-US" smtClean="0"/>
              <a:t>‹#›</a:t>
            </a:fld>
            <a:endParaRPr lang="en-US"/>
          </a:p>
        </p:txBody>
      </p:sp>
    </p:spTree>
    <p:extLst>
      <p:ext uri="{BB962C8B-B14F-4D97-AF65-F5344CB8AC3E}">
        <p14:creationId xmlns:p14="http://schemas.microsoft.com/office/powerpoint/2010/main" val="33306264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3B0094B-065F-4E53-BA8C-0EFED0D3361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611387" y="100843"/>
            <a:ext cx="1112198" cy="258460"/>
          </a:xfrm>
          <a:prstGeom prst="rect">
            <a:avLst/>
          </a:prstGeom>
          <a:noFill/>
        </p:spPr>
      </p:pic>
      <p:sp>
        <p:nvSpPr>
          <p:cNvPr id="6" name="TextBox 5">
            <a:extLst>
              <a:ext uri="{FF2B5EF4-FFF2-40B4-BE49-F238E27FC236}">
                <a16:creationId xmlns:a16="http://schemas.microsoft.com/office/drawing/2014/main" id="{8E698D11-B899-4899-9DB6-BB6C057C5CD7}"/>
              </a:ext>
            </a:extLst>
          </p:cNvPr>
          <p:cNvSpPr txBox="1"/>
          <p:nvPr/>
        </p:nvSpPr>
        <p:spPr>
          <a:xfrm>
            <a:off x="4074219" y="121711"/>
            <a:ext cx="3965147" cy="317459"/>
          </a:xfrm>
          <a:prstGeom prst="rect">
            <a:avLst/>
          </a:prstGeom>
          <a:solidFill>
            <a:srgbClr val="FF0000"/>
          </a:solidFill>
          <a:ln>
            <a:solidFill>
              <a:schemeClr val="tx1"/>
            </a:solidFill>
          </a:ln>
        </p:spPr>
        <p:txBody>
          <a:bodyPr wrap="square" rtlCol="0">
            <a:spAutoFit/>
          </a:bodyPr>
          <a:lstStyle/>
          <a:p>
            <a:r>
              <a:rPr lang="en-GB" sz="1463" b="1" dirty="0">
                <a:solidFill>
                  <a:schemeClr val="bg1"/>
                </a:solidFill>
              </a:rPr>
              <a:t>Year 6 –  Passport to Brazil</a:t>
            </a:r>
          </a:p>
        </p:txBody>
      </p:sp>
      <p:graphicFrame>
        <p:nvGraphicFramePr>
          <p:cNvPr id="8" name="Table 7">
            <a:extLst>
              <a:ext uri="{FF2B5EF4-FFF2-40B4-BE49-F238E27FC236}">
                <a16:creationId xmlns:a16="http://schemas.microsoft.com/office/drawing/2014/main" id="{36569B5E-F9DA-4B6C-84DE-CC1A5AA6897F}"/>
              </a:ext>
            </a:extLst>
          </p:cNvPr>
          <p:cNvGraphicFramePr>
            <a:graphicFrameLocks noGrp="1"/>
          </p:cNvGraphicFramePr>
          <p:nvPr>
            <p:extLst>
              <p:ext uri="{D42A27DB-BD31-4B8C-83A1-F6EECF244321}">
                <p14:modId xmlns:p14="http://schemas.microsoft.com/office/powerpoint/2010/main" val="1172073028"/>
              </p:ext>
            </p:extLst>
          </p:nvPr>
        </p:nvGraphicFramePr>
        <p:xfrm>
          <a:off x="137641" y="4244159"/>
          <a:ext cx="6422957" cy="2569803"/>
        </p:xfrm>
        <a:graphic>
          <a:graphicData uri="http://schemas.openxmlformats.org/drawingml/2006/table">
            <a:tbl>
              <a:tblPr firstRow="1" bandRow="1">
                <a:tableStyleId>{7E9639D4-E3E2-4D34-9284-5A2195B3D0D7}</a:tableStyleId>
              </a:tblPr>
              <a:tblGrid>
                <a:gridCol w="6422957">
                  <a:extLst>
                    <a:ext uri="{9D8B030D-6E8A-4147-A177-3AD203B41FA5}">
                      <a16:colId xmlns:a16="http://schemas.microsoft.com/office/drawing/2014/main" val="1356010299"/>
                    </a:ext>
                  </a:extLst>
                </a:gridCol>
              </a:tblGrid>
              <a:tr h="275474">
                <a:tc>
                  <a:txBody>
                    <a:bodyPr/>
                    <a:lstStyle/>
                    <a:p>
                      <a:r>
                        <a:rPr lang="en-GB" sz="1300" dirty="0"/>
                        <a:t>Key Learning </a:t>
                      </a:r>
                    </a:p>
                  </a:txBody>
                  <a:tcPr marL="74295" marR="74295" marT="37148" marB="37148">
                    <a:solidFill>
                      <a:srgbClr val="FF0000"/>
                    </a:solidFill>
                  </a:tcPr>
                </a:tc>
                <a:extLst>
                  <a:ext uri="{0D108BD9-81ED-4DB2-BD59-A6C34878D82A}">
                    <a16:rowId xmlns:a16="http://schemas.microsoft.com/office/drawing/2014/main" val="2079999160"/>
                  </a:ext>
                </a:extLst>
              </a:tr>
              <a:tr h="2294329">
                <a:tc>
                  <a:txBody>
                    <a:bodyPr/>
                    <a:lstStyle/>
                    <a:p>
                      <a:pPr marL="171450" lvl="0" indent="-171450">
                        <a:buFont typeface="Arial" panose="020B0604020202020204" pitchFamily="34" charset="0"/>
                        <a:buChar char="•"/>
                      </a:pPr>
                      <a:r>
                        <a:rPr lang="en-GB" sz="1200" dirty="0"/>
                        <a:t>Brazil is the largest country in South America, encompassing around half of the continent's land area and population. </a:t>
                      </a:r>
                    </a:p>
                    <a:p>
                      <a:pPr marL="171450" lvl="0" indent="-171450">
                        <a:buFont typeface="Arial" panose="020B0604020202020204" pitchFamily="34" charset="0"/>
                        <a:buChar char="•"/>
                      </a:pPr>
                      <a:r>
                        <a:rPr lang="en-GB" sz="1200" dirty="0"/>
                        <a:t>The capital city is </a:t>
                      </a:r>
                      <a:r>
                        <a:rPr lang="en-GB" sz="1200" b="1" dirty="0"/>
                        <a:t>Brasilia </a:t>
                      </a:r>
                      <a:r>
                        <a:rPr lang="en-GB" sz="1200" b="0" dirty="0"/>
                        <a:t>and other large cities include Sao Paulo, Rio De Janeiro Salvador and Fortaleza. </a:t>
                      </a:r>
                      <a:endParaRPr lang="en-GB" sz="1200" b="1" dirty="0"/>
                    </a:p>
                    <a:p>
                      <a:pPr marL="171450" lvl="0" indent="-171450">
                        <a:buFont typeface="Arial" panose="020B0604020202020204" pitchFamily="34" charset="0"/>
                        <a:buChar char="•"/>
                      </a:pPr>
                      <a:r>
                        <a:rPr lang="en-GB" sz="1200" b="0" dirty="0"/>
                        <a:t>It b</a:t>
                      </a:r>
                      <a:r>
                        <a:rPr lang="en-GB" sz="1200" dirty="0"/>
                        <a:t>orders 10 other countries: </a:t>
                      </a:r>
                      <a:r>
                        <a:rPr lang="en-GB" sz="1200" b="1" dirty="0"/>
                        <a:t>Uruguay, Argentina, Paraguay, Peru, Bolivia, Colombia, Venezuela, Guyana, Suriname and French Guiana</a:t>
                      </a:r>
                      <a:r>
                        <a:rPr lang="en-GB" sz="1200" dirty="0"/>
                        <a:t>. (Every country in South America except: Chile and Ecuador!)</a:t>
                      </a:r>
                    </a:p>
                    <a:p>
                      <a:pPr marL="171450" lvl="0" indent="-171450">
                        <a:buFont typeface="Arial" panose="020B0604020202020204" pitchFamily="34" charset="0"/>
                        <a:buChar char="•"/>
                      </a:pPr>
                      <a:r>
                        <a:rPr lang="en-GB" sz="1200" dirty="0"/>
                        <a:t>Around 60% of the </a:t>
                      </a:r>
                      <a:r>
                        <a:rPr lang="en-GB" sz="1200" b="1" dirty="0"/>
                        <a:t>Amazon rainforest </a:t>
                      </a:r>
                      <a:r>
                        <a:rPr lang="en-GB" sz="1200" dirty="0"/>
                        <a:t>is located in Brazil. The Amazon rainforest is the largest tropical rainforest in the world and covers over 5.5 million square kilometres. Brazil is also home to the second longest river in the world, the </a:t>
                      </a:r>
                      <a:r>
                        <a:rPr lang="en-GB" sz="1200" b="1" dirty="0"/>
                        <a:t>Amazon River</a:t>
                      </a:r>
                      <a:r>
                        <a:rPr lang="en-GB" sz="1200" dirty="0"/>
                        <a:t>. </a:t>
                      </a:r>
                    </a:p>
                    <a:p>
                      <a:pPr marL="171450" lvl="0" indent="-171450">
                        <a:buFont typeface="Arial" panose="020B0604020202020204" pitchFamily="34" charset="0"/>
                        <a:buChar char="•"/>
                      </a:pPr>
                      <a:r>
                        <a:rPr lang="en-GB" sz="1200" dirty="0"/>
                        <a:t>Brazil hosts the worlds largest carnival, in Rio De Janeiro, which sees approximately 2 million people take to the streets to enjoy music, dancing and parades in incredible carnival outfits. </a:t>
                      </a:r>
                    </a:p>
                  </a:txBody>
                  <a:tcPr marL="74295" marR="74295" marT="37148" marB="37148"/>
                </a:tc>
                <a:extLst>
                  <a:ext uri="{0D108BD9-81ED-4DB2-BD59-A6C34878D82A}">
                    <a16:rowId xmlns:a16="http://schemas.microsoft.com/office/drawing/2014/main" val="929185277"/>
                  </a:ext>
                </a:extLst>
              </a:tr>
            </a:tbl>
          </a:graphicData>
        </a:graphic>
      </p:graphicFrame>
      <p:graphicFrame>
        <p:nvGraphicFramePr>
          <p:cNvPr id="9" name="Table 8">
            <a:extLst>
              <a:ext uri="{FF2B5EF4-FFF2-40B4-BE49-F238E27FC236}">
                <a16:creationId xmlns:a16="http://schemas.microsoft.com/office/drawing/2014/main" id="{F84A3A04-6D43-4BE4-A292-E69F63DA3C65}"/>
              </a:ext>
            </a:extLst>
          </p:cNvPr>
          <p:cNvGraphicFramePr>
            <a:graphicFrameLocks noGrp="1"/>
          </p:cNvGraphicFramePr>
          <p:nvPr>
            <p:extLst>
              <p:ext uri="{D42A27DB-BD31-4B8C-83A1-F6EECF244321}">
                <p14:modId xmlns:p14="http://schemas.microsoft.com/office/powerpoint/2010/main" val="117257728"/>
              </p:ext>
            </p:extLst>
          </p:nvPr>
        </p:nvGraphicFramePr>
        <p:xfrm>
          <a:off x="4352500" y="1854788"/>
          <a:ext cx="1608299" cy="2302782"/>
        </p:xfrm>
        <a:graphic>
          <a:graphicData uri="http://schemas.openxmlformats.org/drawingml/2006/table">
            <a:tbl>
              <a:tblPr firstRow="1" bandRow="1">
                <a:tableStyleId>{7E9639D4-E3E2-4D34-9284-5A2195B3D0D7}</a:tableStyleId>
              </a:tblPr>
              <a:tblGrid>
                <a:gridCol w="1608299">
                  <a:extLst>
                    <a:ext uri="{9D8B030D-6E8A-4147-A177-3AD203B41FA5}">
                      <a16:colId xmlns:a16="http://schemas.microsoft.com/office/drawing/2014/main" val="1356010299"/>
                    </a:ext>
                  </a:extLst>
                </a:gridCol>
              </a:tblGrid>
              <a:tr h="465002">
                <a:tc>
                  <a:txBody>
                    <a:bodyPr/>
                    <a:lstStyle/>
                    <a:p>
                      <a:pPr algn="ctr"/>
                      <a:r>
                        <a:rPr lang="en-GB" sz="1300" dirty="0"/>
                        <a:t>Exciting Reads</a:t>
                      </a:r>
                    </a:p>
                  </a:txBody>
                  <a:tcPr marL="74295" marR="74295" marT="37148" marB="37148">
                    <a:solidFill>
                      <a:srgbClr val="FF0000"/>
                    </a:solidFill>
                  </a:tcPr>
                </a:tc>
                <a:extLst>
                  <a:ext uri="{0D108BD9-81ED-4DB2-BD59-A6C34878D82A}">
                    <a16:rowId xmlns:a16="http://schemas.microsoft.com/office/drawing/2014/main" val="2079999160"/>
                  </a:ext>
                </a:extLst>
              </a:tr>
              <a:tr h="1837780">
                <a:tc>
                  <a:txBody>
                    <a:bodyPr/>
                    <a:lstStyle/>
                    <a:p>
                      <a:pPr lvl="0"/>
                      <a:endParaRPr lang="en-GB" sz="1000" kern="1200" dirty="0">
                        <a:solidFill>
                          <a:schemeClr val="tx1"/>
                        </a:solidFill>
                        <a:effectLst/>
                        <a:latin typeface="+mn-lt"/>
                        <a:ea typeface="+mn-ea"/>
                        <a:cs typeface="+mn-cs"/>
                      </a:endParaRPr>
                    </a:p>
                  </a:txBody>
                  <a:tcPr marL="74295" marR="74295" marT="37148" marB="37148"/>
                </a:tc>
                <a:extLst>
                  <a:ext uri="{0D108BD9-81ED-4DB2-BD59-A6C34878D82A}">
                    <a16:rowId xmlns:a16="http://schemas.microsoft.com/office/drawing/2014/main" val="929185277"/>
                  </a:ext>
                </a:extLst>
              </a:tr>
            </a:tbl>
          </a:graphicData>
        </a:graphic>
      </p:graphicFrame>
      <p:graphicFrame>
        <p:nvGraphicFramePr>
          <p:cNvPr id="11" name="Table 10">
            <a:extLst>
              <a:ext uri="{FF2B5EF4-FFF2-40B4-BE49-F238E27FC236}">
                <a16:creationId xmlns:a16="http://schemas.microsoft.com/office/drawing/2014/main" id="{7B1FE66F-7EA8-4EE6-A2BE-102CF6DF7837}"/>
              </a:ext>
            </a:extLst>
          </p:cNvPr>
          <p:cNvGraphicFramePr>
            <a:graphicFrameLocks noGrp="1"/>
          </p:cNvGraphicFramePr>
          <p:nvPr>
            <p:extLst>
              <p:ext uri="{D42A27DB-BD31-4B8C-83A1-F6EECF244321}">
                <p14:modId xmlns:p14="http://schemas.microsoft.com/office/powerpoint/2010/main" val="3114418888"/>
              </p:ext>
            </p:extLst>
          </p:nvPr>
        </p:nvGraphicFramePr>
        <p:xfrm>
          <a:off x="6726721" y="554290"/>
          <a:ext cx="2996864" cy="5547038"/>
        </p:xfrm>
        <a:graphic>
          <a:graphicData uri="http://schemas.openxmlformats.org/drawingml/2006/table">
            <a:tbl>
              <a:tblPr firstRow="1" bandRow="1">
                <a:tableStyleId>{5C22544A-7EE6-4342-B048-85BDC9FD1C3A}</a:tableStyleId>
              </a:tblPr>
              <a:tblGrid>
                <a:gridCol w="942030">
                  <a:extLst>
                    <a:ext uri="{9D8B030D-6E8A-4147-A177-3AD203B41FA5}">
                      <a16:colId xmlns:a16="http://schemas.microsoft.com/office/drawing/2014/main" val="774368634"/>
                    </a:ext>
                  </a:extLst>
                </a:gridCol>
                <a:gridCol w="2054834">
                  <a:extLst>
                    <a:ext uri="{9D8B030D-6E8A-4147-A177-3AD203B41FA5}">
                      <a16:colId xmlns:a16="http://schemas.microsoft.com/office/drawing/2014/main" val="561085017"/>
                    </a:ext>
                  </a:extLst>
                </a:gridCol>
              </a:tblGrid>
              <a:tr h="506121">
                <a:tc gridSpan="2">
                  <a:txBody>
                    <a:bodyPr/>
                    <a:lstStyle/>
                    <a:p>
                      <a:pPr algn="ctr"/>
                      <a:r>
                        <a:rPr lang="en-US" sz="1300" dirty="0">
                          <a:solidFill>
                            <a:schemeClr val="bg1"/>
                          </a:solidFill>
                        </a:rPr>
                        <a:t>Subject Specific Vocabulary</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30A0"/>
                    </a:solidFill>
                  </a:tcPr>
                </a:tc>
                <a:extLst>
                  <a:ext uri="{0D108BD9-81ED-4DB2-BD59-A6C34878D82A}">
                    <a16:rowId xmlns:a16="http://schemas.microsoft.com/office/drawing/2014/main" val="718622152"/>
                  </a:ext>
                </a:extLst>
              </a:tr>
              <a:tr h="289514">
                <a:tc>
                  <a:txBody>
                    <a:bodyPr/>
                    <a:lstStyle/>
                    <a:p>
                      <a:pPr>
                        <a:lnSpc>
                          <a:spcPct val="107000"/>
                        </a:lnSpc>
                        <a:spcAft>
                          <a:spcPts val="0"/>
                        </a:spcAft>
                      </a:pPr>
                      <a:r>
                        <a:rPr lang="en-GB" sz="1100" b="0" dirty="0">
                          <a:effectLst/>
                          <a:latin typeface="+mn-lt"/>
                          <a:ea typeface="Calibri"/>
                          <a:cs typeface="Times New Roman"/>
                        </a:rPr>
                        <a:t>Deforestation</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b="0" dirty="0">
                          <a:effectLst/>
                          <a:latin typeface="+mn-lt"/>
                          <a:ea typeface="Calibri"/>
                          <a:cs typeface="Times New Roman"/>
                        </a:rPr>
                        <a:t>The removal of trees for different purposes. </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35529333"/>
                  </a:ext>
                </a:extLst>
              </a:tr>
              <a:tr h="390098">
                <a:tc>
                  <a:txBody>
                    <a:bodyPr/>
                    <a:lstStyle/>
                    <a:p>
                      <a:pPr>
                        <a:lnSpc>
                          <a:spcPct val="107000"/>
                        </a:lnSpc>
                        <a:spcAft>
                          <a:spcPts val="0"/>
                        </a:spcAft>
                      </a:pPr>
                      <a:r>
                        <a:rPr lang="en-GB" sz="1000" b="0" dirty="0">
                          <a:effectLst/>
                          <a:latin typeface="+mn-lt"/>
                          <a:ea typeface="Calibri"/>
                          <a:cs typeface="Times New Roman"/>
                        </a:rPr>
                        <a:t>Climate</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b="0" dirty="0">
                          <a:effectLst/>
                          <a:latin typeface="+mn-lt"/>
                          <a:ea typeface="Calibri"/>
                          <a:cs typeface="Times New Roman"/>
                        </a:rPr>
                        <a:t>Weather conditions in an area of a long period of time. </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56051010"/>
                  </a:ext>
                </a:extLst>
              </a:tr>
              <a:tr h="355107">
                <a:tc>
                  <a:txBody>
                    <a:bodyPr/>
                    <a:lstStyle/>
                    <a:p>
                      <a:pPr>
                        <a:lnSpc>
                          <a:spcPct val="107000"/>
                        </a:lnSpc>
                        <a:spcAft>
                          <a:spcPts val="0"/>
                        </a:spcAft>
                      </a:pPr>
                      <a:r>
                        <a:rPr lang="en-GB" sz="1000" b="0" dirty="0">
                          <a:effectLst/>
                          <a:latin typeface="+mn-lt"/>
                          <a:ea typeface="Calibri"/>
                          <a:cs typeface="Times New Roman"/>
                        </a:rPr>
                        <a:t>Population</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b="0" dirty="0">
                          <a:effectLst/>
                          <a:latin typeface="+mn-lt"/>
                          <a:ea typeface="Calibri"/>
                          <a:cs typeface="Times New Roman"/>
                        </a:rPr>
                        <a:t>Number of people that live in a certain area. </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27170321"/>
                  </a:ext>
                </a:extLst>
              </a:tr>
              <a:tr h="357436">
                <a:tc>
                  <a:txBody>
                    <a:bodyPr/>
                    <a:lstStyle/>
                    <a:p>
                      <a:pPr>
                        <a:lnSpc>
                          <a:spcPct val="107000"/>
                        </a:lnSpc>
                        <a:spcAft>
                          <a:spcPts val="0"/>
                        </a:spcAft>
                      </a:pPr>
                      <a:r>
                        <a:rPr lang="en-GB" sz="1000" b="0" dirty="0">
                          <a:effectLst/>
                          <a:latin typeface="+mn-lt"/>
                          <a:ea typeface="Calibri"/>
                          <a:cs typeface="Times New Roman"/>
                        </a:rPr>
                        <a:t>Land area</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b="0" dirty="0">
                          <a:effectLst/>
                          <a:latin typeface="+mn-lt"/>
                          <a:ea typeface="Calibri"/>
                          <a:cs typeface="Times New Roman"/>
                        </a:rPr>
                        <a:t>The area of ground used for a particular purpose, usually measure in square kilometres. </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27955650"/>
                  </a:ext>
                </a:extLst>
              </a:tr>
              <a:tr h="289514">
                <a:tc>
                  <a:txBody>
                    <a:bodyPr/>
                    <a:lstStyle/>
                    <a:p>
                      <a:pPr>
                        <a:lnSpc>
                          <a:spcPct val="107000"/>
                        </a:lnSpc>
                        <a:spcAft>
                          <a:spcPts val="0"/>
                        </a:spcAft>
                      </a:pPr>
                      <a:r>
                        <a:rPr lang="en-GB" sz="1000" b="0" dirty="0">
                          <a:effectLst/>
                          <a:latin typeface="+mn-lt"/>
                          <a:ea typeface="Calibri"/>
                          <a:cs typeface="Times New Roman"/>
                        </a:rPr>
                        <a:t>Tropical rainforest</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b="0" dirty="0">
                          <a:effectLst/>
                          <a:latin typeface="+mn-lt"/>
                          <a:ea typeface="Calibri"/>
                          <a:cs typeface="Times New Roman"/>
                        </a:rPr>
                        <a:t>A hot, humid, and flourishing dense forest, usually found around the equator.</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42311332"/>
                  </a:ext>
                </a:extLst>
              </a:tr>
              <a:tr h="229189">
                <a:tc>
                  <a:txBody>
                    <a:bodyPr/>
                    <a:lstStyle/>
                    <a:p>
                      <a:pPr>
                        <a:lnSpc>
                          <a:spcPct val="107000"/>
                        </a:lnSpc>
                        <a:spcAft>
                          <a:spcPts val="0"/>
                        </a:spcAft>
                      </a:pPr>
                      <a:r>
                        <a:rPr lang="en-GB" sz="1000" b="0" dirty="0">
                          <a:effectLst/>
                          <a:latin typeface="+mn-lt"/>
                          <a:ea typeface="Calibri"/>
                          <a:cs typeface="Times New Roman"/>
                        </a:rPr>
                        <a:t>Emergent layer</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b="0" dirty="0">
                          <a:effectLst/>
                          <a:latin typeface="+mn-lt"/>
                          <a:ea typeface="Calibri"/>
                          <a:cs typeface="Times New Roman"/>
                        </a:rPr>
                        <a:t>The top layer of the tropical rainforest.</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7458250"/>
                  </a:ext>
                </a:extLst>
              </a:tr>
              <a:tr h="283142">
                <a:tc>
                  <a:txBody>
                    <a:bodyPr/>
                    <a:lstStyle/>
                    <a:p>
                      <a:pPr algn="l">
                        <a:spcAft>
                          <a:spcPts val="0"/>
                        </a:spcAft>
                      </a:pPr>
                      <a:r>
                        <a:rPr lang="en-GB" sz="1000" b="0" dirty="0">
                          <a:effectLst/>
                          <a:latin typeface="+mn-lt"/>
                          <a:ea typeface="Times New Roman" panose="02020603050405020304" pitchFamily="18" charset="0"/>
                          <a:cs typeface="Times New Roman" panose="02020603050405020304" pitchFamily="18" charset="0"/>
                        </a:rPr>
                        <a:t>Canopy layer</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spcAft>
                          <a:spcPts val="0"/>
                        </a:spcAft>
                      </a:pPr>
                      <a:r>
                        <a:rPr lang="en-GB" sz="1000" b="0" dirty="0">
                          <a:effectLst/>
                          <a:latin typeface="+mn-lt"/>
                          <a:ea typeface="Times New Roman" panose="02020603050405020304" pitchFamily="18" charset="0"/>
                          <a:cs typeface="Times New Roman" panose="02020603050405020304" pitchFamily="18" charset="0"/>
                        </a:rPr>
                        <a:t>Located below the emergent layer of the tropical rainforest. </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54430838"/>
                  </a:ext>
                </a:extLst>
              </a:tr>
              <a:tr h="298882">
                <a:tc>
                  <a:txBody>
                    <a:bodyPr/>
                    <a:lstStyle/>
                    <a:p>
                      <a:pPr algn="l">
                        <a:spcAft>
                          <a:spcPts val="0"/>
                        </a:spcAft>
                      </a:pPr>
                      <a:r>
                        <a:rPr lang="en-GB" sz="1000" b="0" dirty="0">
                          <a:effectLst/>
                          <a:latin typeface="+mn-lt"/>
                          <a:ea typeface="Times New Roman" panose="02020603050405020304" pitchFamily="18" charset="0"/>
                          <a:cs typeface="Times New Roman" panose="02020603050405020304" pitchFamily="18" charset="0"/>
                        </a:rPr>
                        <a:t>Understory layer</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spcAft>
                          <a:spcPts val="0"/>
                        </a:spcAft>
                      </a:pPr>
                      <a:r>
                        <a:rPr lang="en-GB" sz="1000" b="0" dirty="0">
                          <a:effectLst/>
                          <a:latin typeface="+mn-lt"/>
                          <a:ea typeface="Times New Roman" panose="02020603050405020304" pitchFamily="18" charset="0"/>
                          <a:cs typeface="Times New Roman" panose="02020603050405020304" pitchFamily="18" charset="0"/>
                        </a:rPr>
                        <a:t>The next layer down after the canopy layer. </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7003111"/>
                  </a:ext>
                </a:extLst>
              </a:tr>
              <a:tr h="319596">
                <a:tc>
                  <a:txBody>
                    <a:bodyPr/>
                    <a:lstStyle/>
                    <a:p>
                      <a:pPr>
                        <a:lnSpc>
                          <a:spcPct val="107000"/>
                        </a:lnSpc>
                        <a:spcAft>
                          <a:spcPts val="0"/>
                        </a:spcAft>
                      </a:pPr>
                      <a:r>
                        <a:rPr lang="en-GB" sz="1000" b="0" dirty="0">
                          <a:effectLst/>
                          <a:latin typeface="Calibri"/>
                          <a:ea typeface="Calibri"/>
                          <a:cs typeface="Times New Roman"/>
                        </a:rPr>
                        <a:t>Forest floor layer</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b="0" dirty="0">
                          <a:effectLst/>
                          <a:latin typeface="Calibri"/>
                          <a:ea typeface="Calibri"/>
                          <a:cs typeface="Times New Roman"/>
                        </a:rPr>
                        <a:t>The bottom layer of the tropical rainforest, the forest floor. </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62600236"/>
                  </a:ext>
                </a:extLst>
              </a:tr>
              <a:tr h="266330">
                <a:tc>
                  <a:txBody>
                    <a:bodyPr/>
                    <a:lstStyle/>
                    <a:p>
                      <a:pPr>
                        <a:lnSpc>
                          <a:spcPct val="107000"/>
                        </a:lnSpc>
                        <a:spcAft>
                          <a:spcPts val="0"/>
                        </a:spcAft>
                      </a:pPr>
                      <a:r>
                        <a:rPr lang="en-GB" sz="1000" b="0" dirty="0">
                          <a:effectLst/>
                          <a:latin typeface="Calibri"/>
                          <a:ea typeface="Calibri"/>
                          <a:cs typeface="Times New Roman"/>
                        </a:rPr>
                        <a:t>Biomes</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b="0" dirty="0">
                          <a:effectLst/>
                          <a:latin typeface="+mn-lt"/>
                          <a:ea typeface="Calibri"/>
                          <a:cs typeface="Times New Roman"/>
                        </a:rPr>
                        <a:t>Biomes are areas of the planet with a similar climate and landscape, where similar animals and plants live.</a:t>
                      </a:r>
                      <a:endParaRPr lang="en-GB" sz="1000" b="0" dirty="0">
                        <a:effectLst/>
                        <a:latin typeface="Calibri"/>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8261875"/>
                  </a:ext>
                </a:extLst>
              </a:tr>
              <a:tr h="289514">
                <a:tc>
                  <a:txBody>
                    <a:bodyPr/>
                    <a:lstStyle/>
                    <a:p>
                      <a:pPr>
                        <a:lnSpc>
                          <a:spcPct val="107000"/>
                        </a:lnSpc>
                        <a:spcAft>
                          <a:spcPts val="0"/>
                        </a:spcAft>
                      </a:pPr>
                      <a:r>
                        <a:rPr lang="en-GB" sz="1000" b="0" dirty="0">
                          <a:effectLst/>
                          <a:latin typeface="Calibri"/>
                          <a:ea typeface="Calibri"/>
                          <a:cs typeface="Times New Roman"/>
                        </a:rPr>
                        <a:t>Human features</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b="0" dirty="0">
                          <a:effectLst/>
                          <a:latin typeface="+mn-lt"/>
                          <a:ea typeface="Calibri"/>
                          <a:cs typeface="Times New Roman"/>
                        </a:rPr>
                        <a:t>Areas of land which are man-made. They are there because of human ideas and actions.</a:t>
                      </a:r>
                      <a:endParaRPr lang="en-GB" sz="1000" b="0" dirty="0">
                        <a:effectLst/>
                        <a:latin typeface="Calibri"/>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89144586"/>
                  </a:ext>
                </a:extLst>
              </a:tr>
              <a:tr h="289514">
                <a:tc>
                  <a:txBody>
                    <a:bodyPr/>
                    <a:lstStyle/>
                    <a:p>
                      <a:pPr>
                        <a:lnSpc>
                          <a:spcPct val="107000"/>
                        </a:lnSpc>
                        <a:spcAft>
                          <a:spcPts val="0"/>
                        </a:spcAft>
                      </a:pPr>
                      <a:r>
                        <a:rPr lang="en-GB" sz="1000" b="0" dirty="0">
                          <a:effectLst/>
                          <a:latin typeface="Calibri"/>
                          <a:ea typeface="Calibri"/>
                          <a:cs typeface="Times New Roman"/>
                        </a:rPr>
                        <a:t>Physical features</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b="0" dirty="0">
                          <a:effectLst/>
                          <a:latin typeface="+mn-lt"/>
                          <a:ea typeface="Calibri"/>
                          <a:cs typeface="Times New Roman"/>
                        </a:rPr>
                        <a:t>These are the physical characteristics of the land and are there naturally (mountains, rivers etc.)</a:t>
                      </a:r>
                      <a:endParaRPr lang="en-GB" sz="1000" b="0" dirty="0">
                        <a:effectLst/>
                        <a:latin typeface="Calibri"/>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96623859"/>
                  </a:ext>
                </a:extLst>
              </a:tr>
              <a:tr h="289514">
                <a:tc>
                  <a:txBody>
                    <a:bodyPr/>
                    <a:lstStyle/>
                    <a:p>
                      <a:pPr>
                        <a:lnSpc>
                          <a:spcPct val="107000"/>
                        </a:lnSpc>
                        <a:spcAft>
                          <a:spcPts val="0"/>
                        </a:spcAft>
                      </a:pPr>
                      <a:r>
                        <a:rPr lang="en-GB" sz="1000" b="0" dirty="0">
                          <a:effectLst/>
                          <a:latin typeface="Calibri"/>
                          <a:ea typeface="Calibri"/>
                          <a:cs typeface="Times New Roman"/>
                        </a:rPr>
                        <a:t>Capital city</a:t>
                      </a: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07000"/>
                        </a:lnSpc>
                        <a:spcAft>
                          <a:spcPts val="0"/>
                        </a:spcAft>
                      </a:pPr>
                      <a:r>
                        <a:rPr lang="en-GB" sz="1000" b="0" dirty="0">
                          <a:effectLst/>
                          <a:latin typeface="+mn-lt"/>
                          <a:ea typeface="Calibri"/>
                          <a:cs typeface="Times New Roman"/>
                        </a:rPr>
                        <a:t>The city or town that functions as</a:t>
                      </a:r>
                    </a:p>
                    <a:p>
                      <a:pPr>
                        <a:lnSpc>
                          <a:spcPct val="107000"/>
                        </a:lnSpc>
                        <a:spcAft>
                          <a:spcPts val="0"/>
                        </a:spcAft>
                      </a:pPr>
                      <a:r>
                        <a:rPr lang="en-GB" sz="1000" b="0" dirty="0">
                          <a:effectLst/>
                          <a:latin typeface="+mn-lt"/>
                          <a:ea typeface="Calibri"/>
                          <a:cs typeface="Times New Roman"/>
                        </a:rPr>
                        <a:t>the seat of government </a:t>
                      </a:r>
                      <a:endParaRPr lang="en-GB" sz="1000" b="0" dirty="0">
                        <a:effectLst/>
                        <a:latin typeface="Calibri"/>
                        <a:ea typeface="Calibri"/>
                        <a:cs typeface="Times New Roman"/>
                      </a:endParaRPr>
                    </a:p>
                  </a:txBody>
                  <a:tcPr marL="55721" marR="5572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16991660"/>
                  </a:ext>
                </a:extLst>
              </a:tr>
            </a:tbl>
          </a:graphicData>
        </a:graphic>
      </p:graphicFrame>
      <p:pic>
        <p:nvPicPr>
          <p:cNvPr id="14" name="Picture 13" descr="Brazilian flag | © Governo do Brasil/WikiCommons">
            <a:extLst>
              <a:ext uri="{FF2B5EF4-FFF2-40B4-BE49-F238E27FC236}">
                <a16:creationId xmlns:a16="http://schemas.microsoft.com/office/drawing/2014/main" id="{80BE9261-D3DF-4F02-A792-D7332017C8D7}"/>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74219" y="589390"/>
            <a:ext cx="2125698" cy="1094310"/>
          </a:xfrm>
          <a:prstGeom prst="rect">
            <a:avLst/>
          </a:prstGeom>
          <a:noFill/>
          <a:ln>
            <a:noFill/>
          </a:ln>
        </p:spPr>
      </p:pic>
      <p:pic>
        <p:nvPicPr>
          <p:cNvPr id="15" name="Picture 14" descr="Image result for south amrica map brazil">
            <a:extLst>
              <a:ext uri="{FF2B5EF4-FFF2-40B4-BE49-F238E27FC236}">
                <a16:creationId xmlns:a16="http://schemas.microsoft.com/office/drawing/2014/main" id="{27176C82-7BC5-4382-AE68-E4DFBC4AEC05}"/>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5543" y="100842"/>
            <a:ext cx="3431036" cy="3993097"/>
          </a:xfrm>
          <a:prstGeom prst="rect">
            <a:avLst/>
          </a:prstGeom>
          <a:noFill/>
          <a:ln>
            <a:noFill/>
          </a:ln>
        </p:spPr>
      </p:pic>
      <p:pic>
        <p:nvPicPr>
          <p:cNvPr id="2" name="Picture 1">
            <a:extLst>
              <a:ext uri="{FF2B5EF4-FFF2-40B4-BE49-F238E27FC236}">
                <a16:creationId xmlns:a16="http://schemas.microsoft.com/office/drawing/2014/main" id="{1CB76BE4-D476-4838-A9BF-7815EAEA0001}"/>
              </a:ext>
            </a:extLst>
          </p:cNvPr>
          <p:cNvPicPr>
            <a:picLocks noChangeAspect="1"/>
          </p:cNvPicPr>
          <p:nvPr/>
        </p:nvPicPr>
        <p:blipFill>
          <a:blip r:embed="rId6"/>
          <a:stretch>
            <a:fillRect/>
          </a:stretch>
        </p:blipFill>
        <p:spPr>
          <a:xfrm>
            <a:off x="4459362" y="2400517"/>
            <a:ext cx="1384059" cy="1691196"/>
          </a:xfrm>
          <a:prstGeom prst="rect">
            <a:avLst/>
          </a:prstGeom>
        </p:spPr>
      </p:pic>
    </p:spTree>
    <p:extLst>
      <p:ext uri="{BB962C8B-B14F-4D97-AF65-F5344CB8AC3E}">
        <p14:creationId xmlns:p14="http://schemas.microsoft.com/office/powerpoint/2010/main" val="18610275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256F1FA18ADBA4DA2F5AE847C14F201" ma:contentTypeVersion="14" ma:contentTypeDescription="Create a new document." ma:contentTypeScope="" ma:versionID="d5c48d055fb8b6b1f97927b9dff9e26c">
  <xsd:schema xmlns:xsd="http://www.w3.org/2001/XMLSchema" xmlns:xs="http://www.w3.org/2001/XMLSchema" xmlns:p="http://schemas.microsoft.com/office/2006/metadata/properties" xmlns:ns3="ac8a7541-e6e2-4bd2-bd43-3cb8e296dfd8" xmlns:ns4="b98d7024-73f8-4d1f-892a-c396148ecef0" targetNamespace="http://schemas.microsoft.com/office/2006/metadata/properties" ma:root="true" ma:fieldsID="815c25ebc6b1f48b512f3162d9f90047" ns3:_="" ns4:_="">
    <xsd:import namespace="ac8a7541-e6e2-4bd2-bd43-3cb8e296dfd8"/>
    <xsd:import namespace="b98d7024-73f8-4d1f-892a-c396148ecef0"/>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element ref="ns3:MediaServiceOCR"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8a7541-e6e2-4bd2-bd43-3cb8e296dfd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98d7024-73f8-4d1f-892a-c396148ecef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8ED508-BD83-460F-BDAF-FDDBCD126ACE}">
  <ds:schemaRefs>
    <ds:schemaRef ds:uri="http://schemas.microsoft.com/sharepoint/v3/contenttype/forms"/>
  </ds:schemaRefs>
</ds:datastoreItem>
</file>

<file path=customXml/itemProps2.xml><?xml version="1.0" encoding="utf-8"?>
<ds:datastoreItem xmlns:ds="http://schemas.openxmlformats.org/officeDocument/2006/customXml" ds:itemID="{22712810-66F8-4C8B-BA16-744EB5FE0B5A}">
  <ds:schemaRefs>
    <ds:schemaRef ds:uri="http://purl.org/dc/elements/1.1/"/>
    <ds:schemaRef ds:uri="http://schemas.microsoft.com/office/2006/documentManagement/types"/>
    <ds:schemaRef ds:uri="http://www.w3.org/XML/1998/namespace"/>
    <ds:schemaRef ds:uri="http://purl.org/dc/dcmitype/"/>
    <ds:schemaRef ds:uri="http://schemas.microsoft.com/office/2006/metadata/properties"/>
    <ds:schemaRef ds:uri="http://schemas.openxmlformats.org/package/2006/metadata/core-properties"/>
    <ds:schemaRef ds:uri="http://purl.org/dc/terms/"/>
    <ds:schemaRef ds:uri="http://schemas.microsoft.com/office/infopath/2007/PartnerControls"/>
    <ds:schemaRef ds:uri="b98d7024-73f8-4d1f-892a-c396148ecef0"/>
    <ds:schemaRef ds:uri="ac8a7541-e6e2-4bd2-bd43-3cb8e296dfd8"/>
  </ds:schemaRefs>
</ds:datastoreItem>
</file>

<file path=customXml/itemProps3.xml><?xml version="1.0" encoding="utf-8"?>
<ds:datastoreItem xmlns:ds="http://schemas.openxmlformats.org/officeDocument/2006/customXml" ds:itemID="{3F1EADD4-965D-4568-81AE-3623FE3A6F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8a7541-e6e2-4bd2-bd43-3cb8e296dfd8"/>
    <ds:schemaRef ds:uri="b98d7024-73f8-4d1f-892a-c396148ece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34170</TotalTime>
  <Words>365</Words>
  <Application>Microsoft Office PowerPoint</Application>
  <PresentationFormat>A4 Paper (210x297 mm)</PresentationFormat>
  <Paragraphs>37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Sam Druce</cp:lastModifiedBy>
  <cp:revision>72</cp:revision>
  <cp:lastPrinted>2023-01-04T08:24:27Z</cp:lastPrinted>
  <dcterms:created xsi:type="dcterms:W3CDTF">2020-12-08T10:19:50Z</dcterms:created>
  <dcterms:modified xsi:type="dcterms:W3CDTF">2023-01-04T15:25:51Z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0x0101004256F1FA18ADBA4DA2F5AE847C14F201</vt:lpwstr>
  </property>
</Properties>
</file>